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04" r:id="rId1"/>
  </p:sldMasterIdLst>
  <p:sldIdLst>
    <p:sldId id="263" r:id="rId2"/>
    <p:sldId id="270" r:id="rId3"/>
    <p:sldId id="257" r:id="rId4"/>
    <p:sldId id="269" r:id="rId5"/>
    <p:sldId id="261" r:id="rId6"/>
    <p:sldId id="276" r:id="rId7"/>
    <p:sldId id="271" r:id="rId8"/>
    <p:sldId id="266" r:id="rId9"/>
    <p:sldId id="277" r:id="rId10"/>
    <p:sldId id="267" r:id="rId11"/>
    <p:sldId id="268" r:id="rId12"/>
    <p:sldId id="264" r:id="rId13"/>
    <p:sldId id="274" r:id="rId14"/>
    <p:sldId id="275" r:id="rId15"/>
    <p:sldId id="273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73C4"/>
    <a:srgbClr val="247FCC"/>
    <a:srgbClr val="888C89"/>
    <a:srgbClr val="878C88"/>
    <a:srgbClr val="C9C6C3"/>
    <a:srgbClr val="FFFFFF"/>
    <a:srgbClr val="F4F5F6"/>
    <a:srgbClr val="4370C0"/>
    <a:srgbClr val="237DCB"/>
    <a:srgbClr val="2E51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Stile chiaro 1 - Color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494E36-E269-48B4-8162-7653095988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B79B405-9999-4BFB-9329-370052C52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4EFE7BB-548B-47FC-AB8C-B2CA2B567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A8B0-0901-4FA3-916B-D4058770AF3B}" type="datetimeFigureOut">
              <a:rPr lang="en-GB" smtClean="0"/>
              <a:t>07/10/2021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6E258AD-8DEC-4A40-B8B1-6D96E7B95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DB1FAD1-4859-4B99-83E5-72347F944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1BBF-C956-4B34-8D7D-AC59E4FAAB0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565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47534C-47E1-4BC4-A643-0FDB1F71B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01D9F76-34E4-4F17-87A0-AB0315FC56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93247B5-AEB7-47A3-B376-9B0D49FC8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A8B0-0901-4FA3-916B-D4058770AF3B}" type="datetimeFigureOut">
              <a:rPr lang="en-GB" smtClean="0"/>
              <a:t>07/10/2021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14983CB-605A-455E-81E1-E98534C2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104A805-D895-42B9-AC4B-E7988B719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1BBF-C956-4B34-8D7D-AC59E4FAAB0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145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D55103A-E01C-498A-8F08-4EE1AA9C3E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3E5BFE9-2225-4428-BEAE-C842EE7AB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53F908D-0A17-46A8-9FB2-3295DAC10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A8B0-0901-4FA3-916B-D4058770AF3B}" type="datetimeFigureOut">
              <a:rPr lang="en-GB" smtClean="0"/>
              <a:t>07/10/2021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8451ED0-C32C-4DAC-A17B-5E300CD62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C13675A-172C-4A7C-BBBA-97FE7B010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1BBF-C956-4B34-8D7D-AC59E4FAAB0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2883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94E474-6AF5-4FDA-B83C-3D5571246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CF3EC27-DE3A-43C3-9151-BCAD9D6E2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CC07126-A1CB-468D-911B-7A8A18FF2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A8B0-0901-4FA3-916B-D4058770AF3B}" type="datetimeFigureOut">
              <a:rPr lang="en-GB" smtClean="0"/>
              <a:t>07/10/2021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D48B83-79E3-479D-A3DC-9B13EBC26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7DE2BBF-1CA3-4CA7-8577-BB9997D72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1BBF-C956-4B34-8D7D-AC59E4FAAB0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338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913D8E-FE77-417D-A89F-DC247254C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048B0C9-9B49-4256-9598-148EBA91A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619C9F2-6FEE-47FB-8EEF-264BE5CAD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A8B0-0901-4FA3-916B-D4058770AF3B}" type="datetimeFigureOut">
              <a:rPr lang="en-GB" smtClean="0"/>
              <a:t>07/10/2021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7A38572-99F4-4A05-84BE-9D999DF90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687393-1D9E-417F-8E49-EA09142EC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1BBF-C956-4B34-8D7D-AC59E4FAAB0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974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22E46A-D347-47CA-8823-A69B47B4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6C7C7E9-5D3F-4630-9810-7675DF4FE5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01C9FA4-DA42-44F7-BC05-E31F12E1D9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F2B35FA-BF76-4044-B4BD-8C933F299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A8B0-0901-4FA3-916B-D4058770AF3B}" type="datetimeFigureOut">
              <a:rPr lang="en-GB" smtClean="0"/>
              <a:t>07/10/2021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DE28F11-E4C1-4B99-AF0B-3945776B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B9AEAFF-C619-4F39-8C13-2D2A36E85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1BBF-C956-4B34-8D7D-AC59E4FAAB0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547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5AF202-4CA9-4740-88E0-3086B9926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58588DC-4C94-42AA-AFC9-8121E7A18A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33888ED-422D-431B-ACFE-A092F3F370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46F8FF9-738E-4977-B091-244C8323FB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41B3BCD-213A-4069-8BED-7414FB41D8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09230D8-61D3-4593-80DE-E6046AE25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A8B0-0901-4FA3-916B-D4058770AF3B}" type="datetimeFigureOut">
              <a:rPr lang="en-GB" smtClean="0"/>
              <a:t>07/10/2021</a:t>
            </a:fld>
            <a:endParaRPr lang="en-GB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F0E4AB0-9341-46AB-8C80-26E1ADCA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836C5E6-FFBF-463A-BE3F-D5F46D82E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1BBF-C956-4B34-8D7D-AC59E4FAAB0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1999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D8487A-9C0E-4282-8408-D4CF7AFD3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E05C503-0451-40A2-A8C1-6F861960B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A8B0-0901-4FA3-916B-D4058770AF3B}" type="datetimeFigureOut">
              <a:rPr lang="en-GB" smtClean="0"/>
              <a:t>07/10/2021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CFC3E33-B6D1-444F-A9AA-8A2BF8FA4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EB6AAB0-7224-46B3-8A21-7EFA87ABF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1BBF-C956-4B34-8D7D-AC59E4FAAB0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428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0CC44A8-AAB7-4972-9F8B-624E800C6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A8B0-0901-4FA3-916B-D4058770AF3B}" type="datetimeFigureOut">
              <a:rPr lang="en-GB" smtClean="0"/>
              <a:t>07/10/2021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F7B50EB-A0BE-42E8-8E2B-6FCE1EC62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67D15DB-C7FA-42D3-8D9E-7AB37DD3E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1BBF-C956-4B34-8D7D-AC59E4FAAB0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831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3E082E-9402-46AF-B20E-265214D52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DCF0AD-407E-4B6B-9A0D-E02439AAA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34D191F-4E1F-49EA-A6AA-44157F6299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C3E9F89-66EB-4CC2-AB6C-F74F5E4A1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A8B0-0901-4FA3-916B-D4058770AF3B}" type="datetimeFigureOut">
              <a:rPr lang="en-GB" smtClean="0"/>
              <a:t>07/10/2021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D9E3E11-FF78-4C52-AC9A-E358CAAA8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3A6A8AE-7C4A-4BDA-886B-B04C75F7E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1BBF-C956-4B34-8D7D-AC59E4FAAB0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5812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96AC64-1D16-41C0-90F5-B86101FEF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F9B84FFE-0210-4DB6-9D9D-2C8CF331E9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ACFD162-DC69-4308-8F59-9AE089A4C0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1F1FCE6-22E1-4CD0-B8A8-772B3A218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6A8B0-0901-4FA3-916B-D4058770AF3B}" type="datetimeFigureOut">
              <a:rPr lang="en-GB" smtClean="0"/>
              <a:t>07/10/2021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72CBB17-D261-46F1-8BB3-3D926FBCE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B1D194C-4C0C-4704-8F47-6718B1FBE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61BBF-C956-4B34-8D7D-AC59E4FAAB0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69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963C522-DC1B-4C7E-829B-AAFD625A6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48DE86-36B2-4186-B3CC-5C56831CE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CBAD910-C887-4B6F-B613-F2F6278E45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6A8B0-0901-4FA3-916B-D4058770AF3B}" type="datetimeFigureOut">
              <a:rPr lang="en-GB" smtClean="0"/>
              <a:t>07/10/2021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313600-6504-495A-8365-FF03D9CF14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63AC2FD-7616-426A-B8E6-EA666265AD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61BBF-C956-4B34-8D7D-AC59E4FAAB0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7874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5" r:id="rId1"/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6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microsoft.com/office/2007/relationships/media" Target="../media/media4.mp4"/><Relationship Id="rId7" Type="http://schemas.openxmlformats.org/officeDocument/2006/relationships/image" Target="../media/image5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hyperlink" Target="https://github.com/ma-tesi/Tesi-Code.git" TargetMode="Externa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3" Type="http://schemas.openxmlformats.org/officeDocument/2006/relationships/image" Target="../media/image2.jfif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microsoft.com/office/2007/relationships/hdphoto" Target="../media/hdphoto2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30.png"/><Relationship Id="rId7" Type="http://schemas.openxmlformats.org/officeDocument/2006/relationships/image" Target="../media/image24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28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fif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24">
            <a:extLst>
              <a:ext uri="{FF2B5EF4-FFF2-40B4-BE49-F238E27FC236}">
                <a16:creationId xmlns:a16="http://schemas.microsoft.com/office/drawing/2014/main" id="{56D63398-EEE4-4E6A-BEF3-E92924A28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26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23" y="0"/>
            <a:ext cx="12226755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8">
            <a:extLst>
              <a:ext uri="{FF2B5EF4-FFF2-40B4-BE49-F238E27FC236}">
                <a16:creationId xmlns:a16="http://schemas.microsoft.com/office/drawing/2014/main" id="{C6804B24-17AC-406D-9636-1332F5DF9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03156" y="-2460574"/>
            <a:ext cx="6859919" cy="1177723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30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23" y="-864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8000"/>
                </a:schemeClr>
              </a:gs>
              <a:gs pos="99000">
                <a:srgbClr val="000000">
                  <a:alpha val="46000"/>
                </a:srgb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32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626703">
            <a:off x="1164940" y="1025588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34">
            <a:extLst>
              <a:ext uri="{FF2B5EF4-FFF2-40B4-BE49-F238E27FC236}">
                <a16:creationId xmlns:a16="http://schemas.microsoft.com/office/drawing/2014/main" id="{570DF94D-F28F-435E-AD56-C40FC99AF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2409782"/>
            <a:ext cx="12221732" cy="444325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1100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36">
            <a:extLst>
              <a:ext uri="{FF2B5EF4-FFF2-40B4-BE49-F238E27FC236}">
                <a16:creationId xmlns:a16="http://schemas.microsoft.com/office/drawing/2014/main" id="{84F952EE-9AAE-4D81-BF98-35DF713340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942096" y="-2872097"/>
            <a:ext cx="6407535" cy="12151737"/>
          </a:xfrm>
          <a:prstGeom prst="rect">
            <a:avLst/>
          </a:prstGeom>
          <a:gradFill>
            <a:gsLst>
              <a:gs pos="1000">
                <a:srgbClr val="000000">
                  <a:alpha val="33000"/>
                </a:srgb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0B8B939-4E10-488C-9927-7CAAD9FFC3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3395" y="2900054"/>
            <a:ext cx="7284935" cy="2732297"/>
          </a:xfrm>
        </p:spPr>
        <p:txBody>
          <a:bodyPr anchor="t">
            <a:normAutofit/>
          </a:bodyPr>
          <a:lstStyle/>
          <a:p>
            <a:r>
              <a:rPr lang="it-IT" sz="41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Studio, Sviluppo e Applicazione di una rete neurale </a:t>
            </a:r>
            <a:r>
              <a:rPr lang="it-IT" sz="41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convoluzionale</a:t>
            </a:r>
            <a:r>
              <a:rPr lang="it-IT" sz="41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per il riconoscimento di cifre numeriche tramite gesti</a:t>
            </a:r>
            <a:endParaRPr lang="en-GB" sz="4100" dirty="0">
              <a:solidFill>
                <a:srgbClr val="FFFFFF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17CDA20-E61A-4624-B6FA-A7F407A88E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9732" y="710366"/>
            <a:ext cx="12251464" cy="1296368"/>
          </a:xfrm>
        </p:spPr>
        <p:txBody>
          <a:bodyPr anchor="b">
            <a:normAutofit fontScale="62500" lnSpcReduction="20000"/>
          </a:bodyPr>
          <a:lstStyle/>
          <a:p>
            <a:pPr algn="l">
              <a:spcAft>
                <a:spcPts val="600"/>
              </a:spcAft>
            </a:pPr>
            <a:endParaRPr lang="it-IT" dirty="0">
              <a:solidFill>
                <a:srgbClr val="FFFFFF"/>
              </a:solidFill>
            </a:endParaRPr>
          </a:p>
          <a:p>
            <a:pPr>
              <a:spcAft>
                <a:spcPts val="600"/>
              </a:spcAft>
            </a:pPr>
            <a:r>
              <a:rPr lang="it-IT" dirty="0">
                <a:solidFill>
                  <a:srgbClr val="FFFFFF"/>
                </a:solidFill>
              </a:rPr>
              <a:t>Candidato: Matteo Ambrosini</a:t>
            </a:r>
          </a:p>
          <a:p>
            <a:r>
              <a:rPr lang="it-IT" dirty="0">
                <a:solidFill>
                  <a:srgbClr val="FFFFFF"/>
                </a:solidFill>
              </a:rPr>
              <a:t>Relatore: </a:t>
            </a:r>
            <a:r>
              <a:rPr lang="it-IT" dirty="0">
                <a:solidFill>
                  <a:schemeClr val="bg1"/>
                </a:solidFill>
              </a:rPr>
              <a:t> Chiar.mo Prof. Lorenzo Marconi </a:t>
            </a:r>
          </a:p>
          <a:p>
            <a:r>
              <a:rPr lang="it-IT" dirty="0">
                <a:solidFill>
                  <a:schemeClr val="bg1"/>
                </a:solidFill>
              </a:rPr>
              <a:t>Correlatore: </a:t>
            </a:r>
            <a:r>
              <a:rPr lang="it-IT" dirty="0" err="1">
                <a:solidFill>
                  <a:schemeClr val="bg1"/>
                </a:solidFill>
              </a:rPr>
              <a:t>Dottt</a:t>
            </a:r>
            <a:r>
              <a:rPr lang="it-IT" dirty="0">
                <a:solidFill>
                  <a:schemeClr val="bg1"/>
                </a:solidFill>
              </a:rPr>
              <a:t>. Bruno Strano</a:t>
            </a:r>
          </a:p>
        </p:txBody>
      </p:sp>
    </p:spTree>
    <p:extLst>
      <p:ext uri="{BB962C8B-B14F-4D97-AF65-F5344CB8AC3E}">
        <p14:creationId xmlns:p14="http://schemas.microsoft.com/office/powerpoint/2010/main" val="3115363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0E312E-7A30-4415-BD81-86216BE9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80000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txBody>
          <a:bodyPr>
            <a:normAutofit/>
          </a:bodyPr>
          <a:lstStyle/>
          <a:p>
            <a:r>
              <a:rPr lang="it-IT" sz="3600" dirty="0">
                <a:solidFill>
                  <a:schemeClr val="bg1"/>
                </a:solidFill>
              </a:rPr>
              <a:t>       Training </a:t>
            </a:r>
            <a:r>
              <a:rPr lang="it-IT" sz="3600" dirty="0" err="1">
                <a:solidFill>
                  <a:schemeClr val="bg1"/>
                </a:solidFill>
              </a:rPr>
              <a:t>Mobilenet</a:t>
            </a:r>
            <a:endParaRPr lang="en-GB" sz="3600" dirty="0">
              <a:solidFill>
                <a:schemeClr val="bg1"/>
              </a:solidFill>
            </a:endParaRP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6EE34783-5EDC-4B47-A245-93EE59766334}"/>
              </a:ext>
            </a:extLst>
          </p:cNvPr>
          <p:cNvGrpSpPr/>
          <p:nvPr/>
        </p:nvGrpSpPr>
        <p:grpSpPr>
          <a:xfrm>
            <a:off x="501068" y="1920398"/>
            <a:ext cx="6646931" cy="4486623"/>
            <a:chOff x="4484110" y="1839345"/>
            <a:chExt cx="6646931" cy="4486623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8CC847DD-6EEF-40E8-9E50-3593A981B3AD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1" t="3319" r="245" b="1472"/>
            <a:stretch/>
          </p:blipFill>
          <p:spPr bwMode="auto">
            <a:xfrm>
              <a:off x="4484110" y="1839345"/>
              <a:ext cx="3318769" cy="446746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7" name="Gruppo 6">
              <a:extLst>
                <a:ext uri="{FF2B5EF4-FFF2-40B4-BE49-F238E27FC236}">
                  <a16:creationId xmlns:a16="http://schemas.microsoft.com/office/drawing/2014/main" id="{163619C5-2CC3-41F4-8658-98847A8CCD04}"/>
                </a:ext>
              </a:extLst>
            </p:cNvPr>
            <p:cNvGrpSpPr/>
            <p:nvPr/>
          </p:nvGrpSpPr>
          <p:grpSpPr>
            <a:xfrm>
              <a:off x="7945667" y="1839345"/>
              <a:ext cx="3185374" cy="4486623"/>
              <a:chOff x="-1627712" y="-752284"/>
              <a:chExt cx="6297250" cy="8869030"/>
            </a:xfrm>
          </p:grpSpPr>
          <p:pic>
            <p:nvPicPr>
              <p:cNvPr id="8" name="Immagine 7">
                <a:extLst>
                  <a:ext uri="{FF2B5EF4-FFF2-40B4-BE49-F238E27FC236}">
                    <a16:creationId xmlns:a16="http://schemas.microsoft.com/office/drawing/2014/main" id="{553DB61A-76A9-47B1-9E97-C7B8B43C88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" b="1696"/>
              <a:stretch/>
            </p:blipFill>
            <p:spPr>
              <a:xfrm>
                <a:off x="-1627712" y="3669891"/>
                <a:ext cx="6297250" cy="4446855"/>
              </a:xfrm>
              <a:prstGeom prst="rect">
                <a:avLst/>
              </a:prstGeom>
            </p:spPr>
          </p:pic>
          <p:pic>
            <p:nvPicPr>
              <p:cNvPr id="9" name="Immagine 8">
                <a:extLst>
                  <a:ext uri="{FF2B5EF4-FFF2-40B4-BE49-F238E27FC236}">
                    <a16:creationId xmlns:a16="http://schemas.microsoft.com/office/drawing/2014/main" id="{5EBD0160-9009-4FA9-8215-C27D97D71E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16" b="1"/>
              <a:stretch/>
            </p:blipFill>
            <p:spPr>
              <a:xfrm>
                <a:off x="-1627712" y="-752284"/>
                <a:ext cx="6235190" cy="4415577"/>
              </a:xfrm>
              <a:prstGeom prst="rect">
                <a:avLst/>
              </a:prstGeom>
            </p:spPr>
          </p:pic>
        </p:grpSp>
      </p:grp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21A198E-115E-4ECF-91C0-296D93152762}"/>
              </a:ext>
            </a:extLst>
          </p:cNvPr>
          <p:cNvSpPr txBox="1"/>
          <p:nvPr/>
        </p:nvSpPr>
        <p:spPr>
          <a:xfrm>
            <a:off x="2779186" y="3476719"/>
            <a:ext cx="794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/>
              <a:t>SGD</a:t>
            </a:r>
            <a:endParaRPr lang="en-GB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20A1CEC-93EC-4B0F-A24E-C595C3319C53}"/>
              </a:ext>
            </a:extLst>
          </p:cNvPr>
          <p:cNvSpPr txBox="1"/>
          <p:nvPr/>
        </p:nvSpPr>
        <p:spPr>
          <a:xfrm>
            <a:off x="1973642" y="1342057"/>
            <a:ext cx="3977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dirty="0"/>
              <a:t>Confronto</a:t>
            </a:r>
            <a:r>
              <a:rPr lang="it-IT" dirty="0"/>
              <a:t> </a:t>
            </a:r>
            <a:r>
              <a:rPr lang="it-IT" b="1" dirty="0"/>
              <a:t>ottimizzatori</a:t>
            </a:r>
            <a:r>
              <a:rPr lang="it-IT" dirty="0"/>
              <a:t> su training</a:t>
            </a:r>
            <a:endParaRPr lang="en-GB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A5B50C8-33B7-4A1C-89A1-17530F904C22}"/>
              </a:ext>
            </a:extLst>
          </p:cNvPr>
          <p:cNvSpPr txBox="1"/>
          <p:nvPr/>
        </p:nvSpPr>
        <p:spPr>
          <a:xfrm>
            <a:off x="7508735" y="2558740"/>
            <a:ext cx="4337915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Ottimizzazione</a:t>
            </a:r>
            <a:r>
              <a:rPr lang="en-GB" dirty="0"/>
              <a:t> del </a:t>
            </a:r>
            <a:r>
              <a:rPr lang="en-GB" dirty="0" err="1"/>
              <a:t>costo</a:t>
            </a:r>
            <a:r>
              <a:rPr lang="en-GB" dirty="0"/>
              <a:t> </a:t>
            </a:r>
            <a:r>
              <a:rPr lang="en-GB" dirty="0" err="1"/>
              <a:t>computazionale</a:t>
            </a:r>
            <a:r>
              <a:rPr lang="en-GB" dirty="0"/>
              <a:t>: </a:t>
            </a:r>
            <a:r>
              <a:rPr lang="it-IT" b="1" dirty="0" err="1"/>
              <a:t>Depthwise</a:t>
            </a:r>
            <a:r>
              <a:rPr lang="it-IT" b="1" dirty="0"/>
              <a:t> </a:t>
            </a:r>
            <a:r>
              <a:rPr lang="it-IT" b="1" dirty="0" err="1"/>
              <a:t>Separable</a:t>
            </a:r>
            <a:r>
              <a:rPr lang="it-IT" b="1" dirty="0"/>
              <a:t> </a:t>
            </a:r>
            <a:r>
              <a:rPr lang="it-IT" b="1" dirty="0" err="1"/>
              <a:t>Convolution</a:t>
            </a:r>
            <a:endParaRPr lang="it-IT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Minor </a:t>
            </a:r>
            <a:r>
              <a:rPr lang="en-GB" dirty="0" err="1"/>
              <a:t>numero</a:t>
            </a:r>
            <a:r>
              <a:rPr lang="en-GB" dirty="0"/>
              <a:t> di epochs </a:t>
            </a:r>
            <a:r>
              <a:rPr lang="en-GB" dirty="0" err="1"/>
              <a:t>richieste</a:t>
            </a:r>
            <a:r>
              <a:rPr lang="en-GB" dirty="0"/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Classificatore</a:t>
            </a:r>
            <a:r>
              <a:rPr lang="en-GB" dirty="0"/>
              <a:t>: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000000"/>
                </a:solidFill>
              </a:rPr>
              <a:t>     </a:t>
            </a:r>
            <a:r>
              <a:rPr lang="en-GB" sz="1800" b="1" i="0" u="none" strike="noStrike" baseline="0" dirty="0">
                <a:solidFill>
                  <a:srgbClr val="000000"/>
                </a:solidFill>
              </a:rPr>
              <a:t>Global Average Pooling </a:t>
            </a:r>
            <a:endParaRPr lang="it-IT" b="1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EF11E99-9DC5-4913-B47A-0F981DA60199}"/>
              </a:ext>
            </a:extLst>
          </p:cNvPr>
          <p:cNvSpPr txBox="1"/>
          <p:nvPr/>
        </p:nvSpPr>
        <p:spPr>
          <a:xfrm>
            <a:off x="5591197" y="3451659"/>
            <a:ext cx="1961926" cy="302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/>
              <a:t>ADAM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3849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27681C-FFB1-43D5-AE29-6F062BA5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0000"/>
          </a:xfr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54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Risultati Ottenuti</a:t>
            </a:r>
            <a:endParaRPr lang="en-GB" sz="4000" dirty="0">
              <a:solidFill>
                <a:schemeClr val="bg1"/>
              </a:solidFill>
            </a:endParaRPr>
          </a:p>
        </p:txBody>
      </p:sp>
      <p:graphicFrame>
        <p:nvGraphicFramePr>
          <p:cNvPr id="8" name="Segnaposto contenuto 7">
            <a:extLst>
              <a:ext uri="{FF2B5EF4-FFF2-40B4-BE49-F238E27FC236}">
                <a16:creationId xmlns:a16="http://schemas.microsoft.com/office/drawing/2014/main" id="{E28A3C2F-217A-40E6-8123-51C0452BB0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3463808"/>
              </p:ext>
            </p:extLst>
          </p:nvPr>
        </p:nvGraphicFramePr>
        <p:xfrm>
          <a:off x="786000" y="1199610"/>
          <a:ext cx="10620000" cy="206455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3296447">
                  <a:extLst>
                    <a:ext uri="{9D8B030D-6E8A-4147-A177-3AD203B41FA5}">
                      <a16:colId xmlns:a16="http://schemas.microsoft.com/office/drawing/2014/main" val="4163369010"/>
                    </a:ext>
                  </a:extLst>
                </a:gridCol>
                <a:gridCol w="1569637">
                  <a:extLst>
                    <a:ext uri="{9D8B030D-6E8A-4147-A177-3AD203B41FA5}">
                      <a16:colId xmlns:a16="http://schemas.microsoft.com/office/drawing/2014/main" val="4148673468"/>
                    </a:ext>
                  </a:extLst>
                </a:gridCol>
                <a:gridCol w="1667340">
                  <a:extLst>
                    <a:ext uri="{9D8B030D-6E8A-4147-A177-3AD203B41FA5}">
                      <a16:colId xmlns:a16="http://schemas.microsoft.com/office/drawing/2014/main" val="3065751355"/>
                    </a:ext>
                  </a:extLst>
                </a:gridCol>
                <a:gridCol w="1440072">
                  <a:extLst>
                    <a:ext uri="{9D8B030D-6E8A-4147-A177-3AD203B41FA5}">
                      <a16:colId xmlns:a16="http://schemas.microsoft.com/office/drawing/2014/main" val="2116659661"/>
                    </a:ext>
                  </a:extLst>
                </a:gridCol>
                <a:gridCol w="1319004">
                  <a:extLst>
                    <a:ext uri="{9D8B030D-6E8A-4147-A177-3AD203B41FA5}">
                      <a16:colId xmlns:a16="http://schemas.microsoft.com/office/drawing/2014/main" val="2391009776"/>
                    </a:ext>
                  </a:extLst>
                </a:gridCol>
                <a:gridCol w="1327500">
                  <a:extLst>
                    <a:ext uri="{9D8B030D-6E8A-4147-A177-3AD203B41FA5}">
                      <a16:colId xmlns:a16="http://schemas.microsoft.com/office/drawing/2014/main" val="102552785"/>
                    </a:ext>
                  </a:extLst>
                </a:gridCol>
              </a:tblGrid>
              <a:tr h="6859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600" dirty="0">
                          <a:solidFill>
                            <a:schemeClr val="tx1"/>
                          </a:solidFill>
                          <a:effectLst/>
                        </a:rPr>
                        <a:t>Rete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600" dirty="0">
                          <a:solidFill>
                            <a:schemeClr val="tx1"/>
                          </a:solidFill>
                          <a:effectLst/>
                        </a:rPr>
                        <a:t>Parametri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t-IT" sz="1600" dirty="0">
                          <a:solidFill>
                            <a:schemeClr val="tx1"/>
                          </a:solidFill>
                          <a:effectLst/>
                        </a:rPr>
                        <a:t>Dimensioni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t-IT" sz="1600" dirty="0">
                          <a:solidFill>
                            <a:schemeClr val="tx1"/>
                          </a:solidFill>
                          <a:effectLst/>
                        </a:rPr>
                        <a:t>[MB]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t-IT" sz="1600" dirty="0" err="1">
                          <a:solidFill>
                            <a:schemeClr val="tx1"/>
                          </a:solidFill>
                          <a:effectLst/>
                        </a:rPr>
                        <a:t>Accuracy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t-IT" sz="1600" dirty="0">
                          <a:solidFill>
                            <a:schemeClr val="tx1"/>
                          </a:solidFill>
                          <a:effectLst/>
                        </a:rPr>
                        <a:t>[%]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t-IT" sz="1600" dirty="0">
                          <a:solidFill>
                            <a:schemeClr val="tx1"/>
                          </a:solidFill>
                          <a:effectLst/>
                        </a:rPr>
                        <a:t>Min Acc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t-IT" sz="1600" dirty="0">
                          <a:solidFill>
                            <a:schemeClr val="tx1"/>
                          </a:solidFill>
                          <a:effectLst/>
                        </a:rPr>
                        <a:t>[%]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t-IT" sz="1600" dirty="0">
                          <a:solidFill>
                            <a:schemeClr val="tx1"/>
                          </a:solidFill>
                          <a:effectLst/>
                        </a:rPr>
                        <a:t>T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it-IT" sz="1600" dirty="0">
                          <a:solidFill>
                            <a:schemeClr val="tx1"/>
                          </a:solidFill>
                          <a:effectLst/>
                        </a:rPr>
                        <a:t>[</a:t>
                      </a:r>
                      <a:r>
                        <a:rPr lang="it-IT" sz="1600" dirty="0" err="1">
                          <a:solidFill>
                            <a:schemeClr val="tx1"/>
                          </a:solidFill>
                          <a:effectLst/>
                        </a:rPr>
                        <a:t>ms</a:t>
                      </a:r>
                      <a:r>
                        <a:rPr lang="it-IT" sz="160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it-IT" sz="1600" dirty="0" err="1">
                          <a:solidFill>
                            <a:schemeClr val="tx1"/>
                          </a:solidFill>
                          <a:effectLst/>
                        </a:rPr>
                        <a:t>img</a:t>
                      </a:r>
                      <a:r>
                        <a:rPr lang="it-IT" sz="1600" dirty="0">
                          <a:solidFill>
                            <a:schemeClr val="tx1"/>
                          </a:solidFill>
                          <a:effectLst/>
                        </a:rPr>
                        <a:t>]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6528455"/>
                  </a:ext>
                </a:extLst>
              </a:tr>
              <a:tr h="4595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600" dirty="0">
                          <a:effectLst/>
                        </a:rPr>
                        <a:t>VGG16_Full_trainable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600">
                          <a:effectLst/>
                        </a:rPr>
                        <a:t>40,416,074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600" dirty="0">
                          <a:effectLst/>
                        </a:rPr>
                        <a:t>449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600" dirty="0">
                          <a:effectLst/>
                        </a:rPr>
                        <a:t>94.5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600" dirty="0">
                          <a:effectLst/>
                        </a:rPr>
                        <a:t>85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600" dirty="0">
                          <a:effectLst/>
                        </a:rPr>
                        <a:t>210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7468747"/>
                  </a:ext>
                </a:extLst>
              </a:tr>
              <a:tr h="4595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600" dirty="0">
                          <a:effectLst/>
                        </a:rPr>
                        <a:t>SQ16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600" dirty="0">
                          <a:effectLst/>
                        </a:rPr>
                        <a:t>727,626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600">
                          <a:effectLst/>
                        </a:rPr>
                        <a:t>4.92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600">
                          <a:effectLst/>
                        </a:rPr>
                        <a:t>87.0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600">
                          <a:effectLst/>
                        </a:rPr>
                        <a:t>65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600" dirty="0">
                          <a:effectLst/>
                        </a:rPr>
                        <a:t>55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0683055"/>
                  </a:ext>
                </a:extLst>
              </a:tr>
              <a:tr h="4595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600" dirty="0" err="1">
                          <a:effectLst/>
                        </a:rPr>
                        <a:t>MobileNet_Full_trainable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600" dirty="0">
                          <a:effectLst/>
                        </a:rPr>
                        <a:t>3,239,114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600" dirty="0">
                          <a:effectLst/>
                        </a:rPr>
                        <a:t>37.3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600" dirty="0">
                          <a:effectLst/>
                        </a:rPr>
                        <a:t>95.5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600" dirty="0">
                          <a:effectLst/>
                        </a:rPr>
                        <a:t>70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it-IT" sz="1600" dirty="0">
                          <a:effectLst/>
                        </a:rPr>
                        <a:t>67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6723583"/>
                  </a:ext>
                </a:extLst>
              </a:tr>
            </a:tbl>
          </a:graphicData>
        </a:graphic>
      </p:graphicFrame>
      <p:grpSp>
        <p:nvGrpSpPr>
          <p:cNvPr id="4" name="Gruppo 3">
            <a:extLst>
              <a:ext uri="{FF2B5EF4-FFF2-40B4-BE49-F238E27FC236}">
                <a16:creationId xmlns:a16="http://schemas.microsoft.com/office/drawing/2014/main" id="{48620236-64D6-444D-B24C-A907DA8AAFD6}"/>
              </a:ext>
            </a:extLst>
          </p:cNvPr>
          <p:cNvGrpSpPr/>
          <p:nvPr/>
        </p:nvGrpSpPr>
        <p:grpSpPr>
          <a:xfrm>
            <a:off x="2020686" y="3593841"/>
            <a:ext cx="8150629" cy="3023621"/>
            <a:chOff x="2388597" y="11216"/>
            <a:chExt cx="7892183" cy="2938120"/>
          </a:xfrm>
        </p:grpSpPr>
        <p:pic>
          <p:nvPicPr>
            <p:cNvPr id="5" name="Segnaposto contenuto 24">
              <a:extLst>
                <a:ext uri="{FF2B5EF4-FFF2-40B4-BE49-F238E27FC236}">
                  <a16:creationId xmlns:a16="http://schemas.microsoft.com/office/drawing/2014/main" id="{2CBFF6E3-72C1-40B5-933B-1625BFEB24E1}"/>
                </a:ext>
              </a:extLst>
            </p:cNvPr>
            <p:cNvPicPr>
              <a:picLocks noGrp="1"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67" r="19915"/>
            <a:stretch/>
          </p:blipFill>
          <p:spPr>
            <a:xfrm>
              <a:off x="4871350" y="85481"/>
              <a:ext cx="2387312" cy="2671874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33E4EA7A-EF5A-48FF-A643-6AB63D5CD4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36" t="-2310" r="18793" b="-6724"/>
            <a:stretch/>
          </p:blipFill>
          <p:spPr>
            <a:xfrm>
              <a:off x="2388597" y="11216"/>
              <a:ext cx="2399050" cy="2938120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D49332F8-89E4-4223-BB62-31700437B2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41" r="4551" b="8"/>
            <a:stretch/>
          </p:blipFill>
          <p:spPr>
            <a:xfrm>
              <a:off x="7341409" y="73466"/>
              <a:ext cx="2939371" cy="26944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6707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BF058F2-AF2F-43E7-8993-DF45A41F2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Applicazione PC</a:t>
            </a:r>
          </a:p>
        </p:txBody>
      </p:sp>
      <p:pic>
        <p:nvPicPr>
          <p:cNvPr id="3" name="tesivideo">
            <a:hlinkClick r:id="" action="ppaction://media"/>
            <a:extLst>
              <a:ext uri="{FF2B5EF4-FFF2-40B4-BE49-F238E27FC236}">
                <a16:creationId xmlns:a16="http://schemas.microsoft.com/office/drawing/2014/main" id="{7345C218-DE2B-43BB-B140-7F20760AE021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3089" end="6520.3125"/>
                </p14:media>
              </p:ext>
            </p:extLst>
          </p:nvPr>
        </p:nvPicPr>
        <p:blipFill rotWithShape="1">
          <a:blip r:embed="rId6"/>
          <a:srcRect l="12663" r="27741" b="19790"/>
          <a:stretch>
            <a:fillRect/>
          </a:stretch>
        </p:blipFill>
        <p:spPr>
          <a:xfrm>
            <a:off x="623904" y="2142708"/>
            <a:ext cx="5131088" cy="3884572"/>
          </a:xfrm>
          <a:prstGeom prst="rect">
            <a:avLst/>
          </a:prstGeom>
        </p:spPr>
      </p:pic>
      <p:pic>
        <p:nvPicPr>
          <p:cNvPr id="6" name="Nuovo video">
            <a:hlinkClick r:id="" action="ppaction://media"/>
            <a:extLst>
              <a:ext uri="{FF2B5EF4-FFF2-40B4-BE49-F238E27FC236}">
                <a16:creationId xmlns:a16="http://schemas.microsoft.com/office/drawing/2014/main" id="{750E43AA-FFE0-4FC1-8F98-8B2ED0BF96E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12578" r="27501" b="20254"/>
          <a:stretch/>
        </p:blipFill>
        <p:spPr>
          <a:xfrm>
            <a:off x="6378896" y="2142708"/>
            <a:ext cx="5189200" cy="388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97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3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o 4">
            <a:extLst>
              <a:ext uri="{FF2B5EF4-FFF2-40B4-BE49-F238E27FC236}">
                <a16:creationId xmlns:a16="http://schemas.microsoft.com/office/drawing/2014/main" id="{6652F48B-2B45-4412-AAEB-DD175CB95ED0}"/>
              </a:ext>
            </a:extLst>
          </p:cNvPr>
          <p:cNvGrpSpPr/>
          <p:nvPr/>
        </p:nvGrpSpPr>
        <p:grpSpPr>
          <a:xfrm>
            <a:off x="568960" y="1670113"/>
            <a:ext cx="5075346" cy="4638980"/>
            <a:chOff x="755695" y="3064598"/>
            <a:chExt cx="3582035" cy="3274060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A3A5EBA5-FF15-4F4C-9E0D-604B40D4DA8B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720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48" r="8144" b="6407"/>
            <a:stretch/>
          </p:blipFill>
          <p:spPr bwMode="auto">
            <a:xfrm>
              <a:off x="755695" y="3064598"/>
              <a:ext cx="3582035" cy="327406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7" name="Gruppo 6">
              <a:extLst>
                <a:ext uri="{FF2B5EF4-FFF2-40B4-BE49-F238E27FC236}">
                  <a16:creationId xmlns:a16="http://schemas.microsoft.com/office/drawing/2014/main" id="{450A770F-D504-4B02-BA95-BCAA150A3AFB}"/>
                </a:ext>
              </a:extLst>
            </p:cNvPr>
            <p:cNvGrpSpPr/>
            <p:nvPr/>
          </p:nvGrpSpPr>
          <p:grpSpPr>
            <a:xfrm>
              <a:off x="947887" y="3503723"/>
              <a:ext cx="2977516" cy="2566041"/>
              <a:chOff x="-223192" y="228600"/>
              <a:chExt cx="2978027" cy="2566437"/>
            </a:xfrm>
          </p:grpSpPr>
          <p:sp>
            <p:nvSpPr>
              <p:cNvPr id="8" name="Casella di testo 32">
                <a:extLst>
                  <a:ext uri="{FF2B5EF4-FFF2-40B4-BE49-F238E27FC236}">
                    <a16:creationId xmlns:a16="http://schemas.microsoft.com/office/drawing/2014/main" id="{7668BB51-B26D-424E-B2C2-68074588CB97}"/>
                  </a:ext>
                </a:extLst>
              </p:cNvPr>
              <p:cNvSpPr txBox="1"/>
              <p:nvPr/>
            </p:nvSpPr>
            <p:spPr>
              <a:xfrm>
                <a:off x="2206195" y="1674269"/>
                <a:ext cx="548640" cy="271194"/>
              </a:xfrm>
              <a:prstGeom prst="rect">
                <a:avLst/>
              </a:prstGeom>
              <a:solidFill>
                <a:schemeClr val="lt1"/>
              </a:solidFill>
              <a:ln w="6350">
                <a:solidFill>
                  <a:prstClr val="black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t-IT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HC-06</a:t>
                </a:r>
                <a:endParaRPr lang="en-GB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Casella di testo 33">
                <a:extLst>
                  <a:ext uri="{FF2B5EF4-FFF2-40B4-BE49-F238E27FC236}">
                    <a16:creationId xmlns:a16="http://schemas.microsoft.com/office/drawing/2014/main" id="{D7E85BB6-5C53-45E7-A662-09395AABAFA2}"/>
                  </a:ext>
                </a:extLst>
              </p:cNvPr>
              <p:cNvSpPr txBox="1"/>
              <p:nvPr/>
            </p:nvSpPr>
            <p:spPr>
              <a:xfrm>
                <a:off x="452105" y="1200992"/>
                <a:ext cx="548640" cy="259666"/>
              </a:xfrm>
              <a:prstGeom prst="rect">
                <a:avLst/>
              </a:prstGeom>
              <a:solidFill>
                <a:schemeClr val="lt1"/>
              </a:solidFill>
              <a:ln w="6350">
                <a:solidFill>
                  <a:prstClr val="black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t-IT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Servo</a:t>
                </a:r>
                <a:endParaRPr lang="en-GB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Casella di testo 34">
                <a:extLst>
                  <a:ext uri="{FF2B5EF4-FFF2-40B4-BE49-F238E27FC236}">
                    <a16:creationId xmlns:a16="http://schemas.microsoft.com/office/drawing/2014/main" id="{61E722F9-F455-42B3-A61E-EBD28E6440CE}"/>
                  </a:ext>
                </a:extLst>
              </p:cNvPr>
              <p:cNvSpPr txBox="1"/>
              <p:nvPr/>
            </p:nvSpPr>
            <p:spPr>
              <a:xfrm>
                <a:off x="1470660" y="732748"/>
                <a:ext cx="929640" cy="262011"/>
              </a:xfrm>
              <a:prstGeom prst="rect">
                <a:avLst/>
              </a:prstGeom>
              <a:solidFill>
                <a:schemeClr val="lt1"/>
              </a:solidFill>
              <a:ln w="6350">
                <a:solidFill>
                  <a:prstClr val="black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t-IT" sz="1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Arduino Uno</a:t>
                </a:r>
                <a:endParaRPr lang="en-GB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Casella di testo 35">
                <a:extLst>
                  <a:ext uri="{FF2B5EF4-FFF2-40B4-BE49-F238E27FC236}">
                    <a16:creationId xmlns:a16="http://schemas.microsoft.com/office/drawing/2014/main" id="{81991754-60AC-44F5-A410-1433B658F751}"/>
                  </a:ext>
                </a:extLst>
              </p:cNvPr>
              <p:cNvSpPr txBox="1"/>
              <p:nvPr/>
            </p:nvSpPr>
            <p:spPr>
              <a:xfrm>
                <a:off x="27531" y="228600"/>
                <a:ext cx="687600" cy="273600"/>
              </a:xfrm>
              <a:prstGeom prst="rect">
                <a:avLst/>
              </a:prstGeom>
              <a:solidFill>
                <a:schemeClr val="lt1"/>
              </a:solidFill>
              <a:ln w="6350">
                <a:solidFill>
                  <a:prstClr val="black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t-IT" sz="11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Gripper</a:t>
                </a:r>
                <a:endParaRPr lang="en-GB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Casella di testo 39">
                <a:extLst>
                  <a:ext uri="{FF2B5EF4-FFF2-40B4-BE49-F238E27FC236}">
                    <a16:creationId xmlns:a16="http://schemas.microsoft.com/office/drawing/2014/main" id="{57254E69-D089-488D-93F7-899EA734CB7F}"/>
                  </a:ext>
                </a:extLst>
              </p:cNvPr>
              <p:cNvSpPr txBox="1"/>
              <p:nvPr/>
            </p:nvSpPr>
            <p:spPr>
              <a:xfrm>
                <a:off x="1693114" y="2531638"/>
                <a:ext cx="845820" cy="254000"/>
              </a:xfrm>
              <a:prstGeom prst="rect">
                <a:avLst/>
              </a:prstGeom>
              <a:solidFill>
                <a:schemeClr val="lt1"/>
              </a:solidFill>
              <a:ln w="6350">
                <a:solidFill>
                  <a:prstClr val="black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t-IT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Powerbank</a:t>
                </a:r>
                <a:endParaRPr lang="en-GB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Casella di testo 40">
                <a:extLst>
                  <a:ext uri="{FF2B5EF4-FFF2-40B4-BE49-F238E27FC236}">
                    <a16:creationId xmlns:a16="http://schemas.microsoft.com/office/drawing/2014/main" id="{C616203B-8E9B-41C7-A306-5C68F7A9CA72}"/>
                  </a:ext>
                </a:extLst>
              </p:cNvPr>
              <p:cNvSpPr txBox="1"/>
              <p:nvPr/>
            </p:nvSpPr>
            <p:spPr>
              <a:xfrm>
                <a:off x="-223192" y="2551197"/>
                <a:ext cx="1043940" cy="243840"/>
              </a:xfrm>
              <a:prstGeom prst="rect">
                <a:avLst/>
              </a:prstGeom>
              <a:solidFill>
                <a:schemeClr val="lt1"/>
              </a:solidFill>
              <a:ln w="6350">
                <a:solidFill>
                  <a:prstClr val="black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t-IT" sz="1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Stazioni 1, 2, 3</a:t>
                </a:r>
                <a:endParaRPr lang="en-GB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7" name="Rettangolo 16">
            <a:extLst>
              <a:ext uri="{FF2B5EF4-FFF2-40B4-BE49-F238E27FC236}">
                <a16:creationId xmlns:a16="http://schemas.microsoft.com/office/drawing/2014/main" id="{E2F2B92C-223C-4A58-BB12-988FC5BA1E39}"/>
              </a:ext>
            </a:extLst>
          </p:cNvPr>
          <p:cNvSpPr/>
          <p:nvPr/>
        </p:nvSpPr>
        <p:spPr>
          <a:xfrm>
            <a:off x="0" y="0"/>
            <a:ext cx="12192000" cy="1080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C31EE69-26E6-4048-977F-6801C20404E7}"/>
              </a:ext>
            </a:extLst>
          </p:cNvPr>
          <p:cNvSpPr txBox="1"/>
          <p:nvPr/>
        </p:nvSpPr>
        <p:spPr>
          <a:xfrm>
            <a:off x="568960" y="184496"/>
            <a:ext cx="11623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</a:rPr>
              <a:t>Applicazione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microcontrollore</a:t>
            </a:r>
            <a:endParaRPr lang="en-US" sz="36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0FE41ADE-8D30-44AC-8F99-B77248B4C59E}"/>
              </a:ext>
            </a:extLst>
          </p:cNvPr>
          <p:cNvGrpSpPr/>
          <p:nvPr/>
        </p:nvGrpSpPr>
        <p:grpSpPr>
          <a:xfrm>
            <a:off x="6644695" y="1965268"/>
            <a:ext cx="5295132" cy="4048671"/>
            <a:chOff x="6644695" y="1931405"/>
            <a:chExt cx="5295132" cy="4048671"/>
          </a:xfrm>
        </p:grpSpPr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01C31E16-5B57-4EBE-B537-E1E2AD592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8101" y="5129823"/>
              <a:ext cx="1250101" cy="850253"/>
            </a:xfrm>
            <a:prstGeom prst="rect">
              <a:avLst/>
            </a:prstGeom>
          </p:spPr>
        </p:pic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6373848B-CAD9-4F8C-A2B8-A6EA4D3D8B68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4695" y="1931405"/>
              <a:ext cx="5295132" cy="25327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7768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81C157-A626-4B34-B486-C5D90152D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 err="1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Applicazione</a:t>
            </a:r>
            <a:r>
              <a:rPr lang="en-US" sz="3700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kern="1200" dirty="0" err="1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Microcontrollore</a:t>
            </a:r>
            <a:endParaRPr lang="en-US" sz="3700" kern="1200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2CA5C95-F831-4CEF-8DBC-3A76A3498BFF}"/>
              </a:ext>
            </a:extLst>
          </p:cNvPr>
          <p:cNvSpPr txBox="1"/>
          <p:nvPr/>
        </p:nvSpPr>
        <p:spPr>
          <a:xfrm>
            <a:off x="484214" y="2634761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000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Controllo</a:t>
            </a:r>
            <a:r>
              <a:rPr lang="en-US" sz="2000" dirty="0"/>
              <a:t> </a:t>
            </a:r>
            <a:r>
              <a:rPr lang="en-US" sz="2000" dirty="0" err="1"/>
              <a:t>servomotori</a:t>
            </a:r>
            <a:r>
              <a:rPr lang="en-US" sz="2000" dirty="0"/>
              <a:t> </a:t>
            </a:r>
            <a:r>
              <a:rPr lang="en-US" sz="2000" dirty="0" err="1"/>
              <a:t>tramite</a:t>
            </a:r>
            <a:r>
              <a:rPr lang="en-US" sz="2000" dirty="0"/>
              <a:t> </a:t>
            </a:r>
            <a:r>
              <a:rPr lang="en-US" sz="2000" dirty="0" err="1"/>
              <a:t>modulazione</a:t>
            </a:r>
            <a:r>
              <a:rPr lang="en-US" sz="2000" dirty="0"/>
              <a:t> </a:t>
            </a:r>
            <a:r>
              <a:rPr lang="en-US" sz="2000" b="1" dirty="0"/>
              <a:t>PWM</a:t>
            </a:r>
          </a:p>
          <a:p>
            <a:pPr marL="4000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4000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Comunicazione</a:t>
            </a:r>
            <a:r>
              <a:rPr lang="en-US" sz="2000" dirty="0"/>
              <a:t> </a:t>
            </a:r>
            <a:r>
              <a:rPr lang="en-US" sz="2000" dirty="0" err="1"/>
              <a:t>tramite</a:t>
            </a:r>
            <a:r>
              <a:rPr lang="en-US" sz="2000" dirty="0"/>
              <a:t> porta </a:t>
            </a:r>
            <a:r>
              <a:rPr lang="en-US" sz="2000" b="1" dirty="0"/>
              <a:t>UART</a:t>
            </a:r>
            <a:r>
              <a:rPr lang="en-US" sz="2000" dirty="0"/>
              <a:t> e </a:t>
            </a:r>
            <a:r>
              <a:rPr lang="en-US" sz="2000" dirty="0" err="1"/>
              <a:t>tecnologia</a:t>
            </a:r>
            <a:r>
              <a:rPr lang="en-US" sz="2000" dirty="0"/>
              <a:t> </a:t>
            </a:r>
            <a:r>
              <a:rPr lang="en-US" sz="2000" b="1" dirty="0"/>
              <a:t>Bluetooth </a:t>
            </a:r>
            <a:r>
              <a:rPr lang="en-US" sz="2000" dirty="0"/>
              <a:t>(modulo HC-06)</a:t>
            </a:r>
          </a:p>
          <a:p>
            <a:pPr marL="9715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CRC</a:t>
            </a:r>
          </a:p>
          <a:p>
            <a:pPr marL="9715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Protocollo</a:t>
            </a:r>
            <a:r>
              <a:rPr lang="en-US" sz="2000" dirty="0"/>
              <a:t> di </a:t>
            </a:r>
            <a:r>
              <a:rPr lang="en-US" sz="2000" dirty="0" err="1"/>
              <a:t>comunicazione</a:t>
            </a:r>
            <a:r>
              <a:rPr lang="en-US" sz="2000" dirty="0"/>
              <a:t> </a:t>
            </a:r>
            <a:r>
              <a:rPr lang="en-US" sz="2000" dirty="0" err="1"/>
              <a:t>stringhe</a:t>
            </a:r>
            <a:endParaRPr lang="en-US" sz="2000" dirty="0"/>
          </a:p>
        </p:txBody>
      </p:sp>
      <p:sp>
        <p:nvSpPr>
          <p:cNvPr id="36" name="Rectangle 25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964012B-D09D-4388-BD39-C895381E6F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503" b="2"/>
          <a:stretch/>
        </p:blipFill>
        <p:spPr>
          <a:xfrm>
            <a:off x="5405862" y="1359153"/>
            <a:ext cx="6019331" cy="413644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13732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186F1C4-6EF1-4A3E-AE3A-DC7E82518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879022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  </a:t>
            </a:r>
            <a:r>
              <a:rPr lang="en-US" sz="4000" dirty="0" err="1">
                <a:solidFill>
                  <a:schemeClr val="bg1"/>
                </a:solidFill>
              </a:rPr>
              <a:t>Applicazione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microcontrollore</a:t>
            </a:r>
            <a:r>
              <a:rPr lang="en-US" sz="4000" dirty="0">
                <a:solidFill>
                  <a:schemeClr val="bg1"/>
                </a:solidFill>
              </a:rPr>
              <a:t>: </a:t>
            </a:r>
            <a:r>
              <a:rPr lang="en-US" sz="4000" dirty="0" err="1">
                <a:solidFill>
                  <a:schemeClr val="bg1"/>
                </a:solidFill>
              </a:rPr>
              <a:t>traiettoria</a:t>
            </a:r>
            <a:endParaRPr lang="en-US" sz="4000" b="1" dirty="0">
              <a:solidFill>
                <a:schemeClr val="bg1"/>
              </a:solidFill>
            </a:endParaRPr>
          </a:p>
        </p:txBody>
      </p:sp>
      <p:pic>
        <p:nvPicPr>
          <p:cNvPr id="23" name="Immagine 22" descr="Immagine che contiene testo, persona, parete, interni&#10;&#10;Descrizione generata automaticamente">
            <a:extLst>
              <a:ext uri="{FF2B5EF4-FFF2-40B4-BE49-F238E27FC236}">
                <a16:creationId xmlns:a16="http://schemas.microsoft.com/office/drawing/2014/main" id="{0E5C3724-AC74-4E7D-AFB8-F8B9503EB9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3" t="-791" r="24850" b="4140"/>
          <a:stretch/>
        </p:blipFill>
        <p:spPr>
          <a:xfrm>
            <a:off x="170537" y="2493378"/>
            <a:ext cx="2793892" cy="2750266"/>
          </a:xfrm>
          <a:prstGeom prst="rect">
            <a:avLst/>
          </a:prstGeom>
        </p:spPr>
      </p:pic>
      <p:sp>
        <p:nvSpPr>
          <p:cNvPr id="40" name="Freccia a gallone 39">
            <a:extLst>
              <a:ext uri="{FF2B5EF4-FFF2-40B4-BE49-F238E27FC236}">
                <a16:creationId xmlns:a16="http://schemas.microsoft.com/office/drawing/2014/main" id="{E26EB59A-5BF2-4C6C-8351-B83CF97DF9C9}"/>
              </a:ext>
            </a:extLst>
          </p:cNvPr>
          <p:cNvSpPr/>
          <p:nvPr/>
        </p:nvSpPr>
        <p:spPr>
          <a:xfrm>
            <a:off x="2782521" y="2493378"/>
            <a:ext cx="1003176" cy="2750266"/>
          </a:xfrm>
          <a:prstGeom prst="chevron">
            <a:avLst>
              <a:gd name="adj" fmla="val 190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BADE3C1E-95D1-4CC2-97D7-C5860E51DE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" b="1452"/>
          <a:stretch/>
        </p:blipFill>
        <p:spPr bwMode="auto">
          <a:xfrm>
            <a:off x="3015158" y="2947272"/>
            <a:ext cx="5481987" cy="18424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Freccia a pentagono 24">
            <a:extLst>
              <a:ext uri="{FF2B5EF4-FFF2-40B4-BE49-F238E27FC236}">
                <a16:creationId xmlns:a16="http://schemas.microsoft.com/office/drawing/2014/main" id="{59D1D722-4D33-4FE5-8859-36B5F3B26D14}"/>
              </a:ext>
            </a:extLst>
          </p:cNvPr>
          <p:cNvSpPr/>
          <p:nvPr/>
        </p:nvSpPr>
        <p:spPr>
          <a:xfrm>
            <a:off x="173587" y="2504636"/>
            <a:ext cx="8564014" cy="2750266"/>
          </a:xfrm>
          <a:prstGeom prst="homePlate">
            <a:avLst>
              <a:gd name="adj" fmla="val 17955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Freccia a pentagono 37">
            <a:extLst>
              <a:ext uri="{FF2B5EF4-FFF2-40B4-BE49-F238E27FC236}">
                <a16:creationId xmlns:a16="http://schemas.microsoft.com/office/drawing/2014/main" id="{CB9B4FAC-EC0D-4AD8-B0FF-D7091E783681}"/>
              </a:ext>
            </a:extLst>
          </p:cNvPr>
          <p:cNvSpPr/>
          <p:nvPr/>
        </p:nvSpPr>
        <p:spPr>
          <a:xfrm>
            <a:off x="176635" y="2504636"/>
            <a:ext cx="2793893" cy="2750266"/>
          </a:xfrm>
          <a:prstGeom prst="homePlate">
            <a:avLst>
              <a:gd name="adj" fmla="val 6746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VID_20210914_101304">
            <a:hlinkClick r:id="" action="ppaction://media"/>
            <a:extLst>
              <a:ext uri="{FF2B5EF4-FFF2-40B4-BE49-F238E27FC236}">
                <a16:creationId xmlns:a16="http://schemas.microsoft.com/office/drawing/2014/main" id="{B08A3E4B-F3F5-4F09-8F4E-AA7DB0D187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706" t="2469" r="1"/>
          <a:stretch/>
        </p:blipFill>
        <p:spPr>
          <a:xfrm>
            <a:off x="8833952" y="879021"/>
            <a:ext cx="3355000" cy="597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81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26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D4993743-B10A-433C-9996-3035D2C3A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5">
            <a:extLst>
              <a:ext uri="{FF2B5EF4-FFF2-40B4-BE49-F238E27FC236}">
                <a16:creationId xmlns:a16="http://schemas.microsoft.com/office/drawing/2014/main" id="{BB3B8946-A0AA-42D4-8A24-639DC6EA1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46">
            <a:extLst>
              <a:ext uri="{FF2B5EF4-FFF2-40B4-BE49-F238E27FC236}">
                <a16:creationId xmlns:a16="http://schemas.microsoft.com/office/drawing/2014/main" id="{AB1038E6-06EF-4DCB-B52E-D3825C50F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47">
            <a:extLst>
              <a:ext uri="{FF2B5EF4-FFF2-40B4-BE49-F238E27FC236}">
                <a16:creationId xmlns:a16="http://schemas.microsoft.com/office/drawing/2014/main" id="{5C7EF35C-8B7D-4026-8F09-8B2B22505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44">
            <a:extLst>
              <a:ext uri="{FF2B5EF4-FFF2-40B4-BE49-F238E27FC236}">
                <a16:creationId xmlns:a16="http://schemas.microsoft.com/office/drawing/2014/main" id="{5F24A71D-C0A9-49AC-B2D1-5A9EA2BD3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48538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4280C55-570C-4284-9850-B2BA33DB6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7033095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D4372A-EA6D-4543-82D9-A62CF01AE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3658" y="2899249"/>
            <a:ext cx="5773883" cy="35631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400" dirty="0"/>
          </a:p>
          <a:p>
            <a:pPr marL="0" indent="0" algn="ctr">
              <a:buNone/>
            </a:pPr>
            <a:r>
              <a:rPr lang="it-IT" sz="2000" dirty="0"/>
              <a:t>Matteo Ambrosini</a:t>
            </a:r>
          </a:p>
          <a:p>
            <a:pPr marL="0" indent="0">
              <a:buNone/>
            </a:pPr>
            <a:endParaRPr lang="en-GB" sz="2400" dirty="0"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 algn="ctr">
              <a:buNone/>
            </a:pPr>
            <a:r>
              <a:rPr lang="en-GB" sz="2400" dirty="0">
                <a:solidFill>
                  <a:srgbClr val="247F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matteo.ambrosini5@studio.unibo.it</a:t>
            </a:r>
          </a:p>
          <a:p>
            <a:pPr marL="0" indent="0" algn="ctr">
              <a:buNone/>
            </a:pPr>
            <a:endParaRPr lang="en-GB" sz="2400" dirty="0"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 algn="ctr">
              <a:buNone/>
            </a:pPr>
            <a:r>
              <a:rPr lang="en-GB" sz="2400" dirty="0">
                <a:solidFill>
                  <a:srgbClr val="247FC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https://github.com/ma-tesi/Tesi-Code.git</a:t>
            </a:r>
            <a:endParaRPr lang="en-GB" sz="2400" dirty="0">
              <a:solidFill>
                <a:srgbClr val="247FCC"/>
              </a:solidFill>
            </a:endParaRPr>
          </a:p>
          <a:p>
            <a:endParaRPr lang="en-GB" sz="2400" dirty="0"/>
          </a:p>
        </p:txBody>
      </p:sp>
      <p:pic>
        <p:nvPicPr>
          <p:cNvPr id="6" name="tesivideo">
            <a:hlinkClick r:id="" action="ppaction://media"/>
            <a:extLst>
              <a:ext uri="{FF2B5EF4-FFF2-40B4-BE49-F238E27FC236}">
                <a16:creationId xmlns:a16="http://schemas.microsoft.com/office/drawing/2014/main" id="{CED4D515-35C9-4257-96A0-B4B2B3A27D9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382"/>
                </p14:media>
              </p:ext>
            </p:extLst>
          </p:nvPr>
        </p:nvPicPr>
        <p:blipFill rotWithShape="1">
          <a:blip r:embed="rId7"/>
          <a:srcRect l="16199" r="41751" b="19790"/>
          <a:stretch>
            <a:fillRect/>
          </a:stretch>
        </p:blipFill>
        <p:spPr>
          <a:xfrm>
            <a:off x="8894666" y="635715"/>
            <a:ext cx="2248651" cy="2412722"/>
          </a:xfrm>
          <a:prstGeom prst="rect">
            <a:avLst/>
          </a:prstGeom>
        </p:spPr>
      </p:pic>
      <p:pic>
        <p:nvPicPr>
          <p:cNvPr id="7" name="robot">
            <a:hlinkClick r:id="" action="ppaction://media"/>
            <a:extLst>
              <a:ext uri="{FF2B5EF4-FFF2-40B4-BE49-F238E27FC236}">
                <a16:creationId xmlns:a16="http://schemas.microsoft.com/office/drawing/2014/main" id="{0196CF75-DFAA-4408-BC54-924F5B039AD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34700" t="17732" r="35038" b="5459"/>
          <a:stretch/>
        </p:blipFill>
        <p:spPr>
          <a:xfrm>
            <a:off x="8894667" y="3461207"/>
            <a:ext cx="2248652" cy="3210449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E835704F-F573-4584-B0D2-160414BDBD12}"/>
              </a:ext>
            </a:extLst>
          </p:cNvPr>
          <p:cNvSpPr txBox="1"/>
          <p:nvPr/>
        </p:nvSpPr>
        <p:spPr>
          <a:xfrm>
            <a:off x="644053" y="851474"/>
            <a:ext cx="703309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0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Studio, Sviluppo e Applicazione</a:t>
            </a:r>
          </a:p>
          <a:p>
            <a:pPr algn="ctr"/>
            <a:r>
              <a:rPr lang="it-IT" sz="20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 una rete neurale </a:t>
            </a:r>
            <a:r>
              <a:rPr lang="it-IT" sz="200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convoluzionale</a:t>
            </a:r>
            <a:endParaRPr lang="it-IT" sz="20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it-IT" sz="20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per il riconoscimento di cifre numeriche tramite gesti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50102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639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674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68293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0">
                <p:cTn id="1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7CC4EF86-C721-44E4-83A9-960ACB1EF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842" y="3593605"/>
            <a:ext cx="2450885" cy="1380665"/>
          </a:xfrm>
          <a:prstGeom prst="rect">
            <a:avLst/>
          </a:prstGeom>
        </p:spPr>
      </p:pic>
      <p:sp>
        <p:nvSpPr>
          <p:cNvPr id="5" name="Freccia a destra 4">
            <a:extLst>
              <a:ext uri="{FF2B5EF4-FFF2-40B4-BE49-F238E27FC236}">
                <a16:creationId xmlns:a16="http://schemas.microsoft.com/office/drawing/2014/main" id="{D47F427B-ACED-4AA6-8717-5DC3BB79BFAC}"/>
              </a:ext>
            </a:extLst>
          </p:cNvPr>
          <p:cNvSpPr/>
          <p:nvPr/>
        </p:nvSpPr>
        <p:spPr>
          <a:xfrm>
            <a:off x="215492" y="2748233"/>
            <a:ext cx="6700214" cy="3071408"/>
          </a:xfrm>
          <a:prstGeom prst="rightArrow">
            <a:avLst>
              <a:gd name="adj1" fmla="val 50000"/>
              <a:gd name="adj2" fmla="val 51861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1B1929F-08C3-4308-A238-4D93CDDCF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808"/>
            <a:ext cx="12192000" cy="1080000"/>
          </a:xfr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txBody>
          <a:bodyPr>
            <a:normAutofit/>
          </a:bodyPr>
          <a:lstStyle/>
          <a:p>
            <a:r>
              <a:rPr lang="it-IT" sz="3600" b="1" dirty="0">
                <a:solidFill>
                  <a:schemeClr val="bg1"/>
                </a:solidFill>
              </a:rPr>
              <a:t>     Deep </a:t>
            </a:r>
            <a:r>
              <a:rPr lang="it-IT" sz="3600" b="1" dirty="0" err="1">
                <a:solidFill>
                  <a:schemeClr val="bg1"/>
                </a:solidFill>
              </a:rPr>
              <a:t>Supervised</a:t>
            </a:r>
            <a:r>
              <a:rPr lang="it-IT" sz="3600" b="1" dirty="0">
                <a:solidFill>
                  <a:schemeClr val="bg1"/>
                </a:solidFill>
              </a:rPr>
              <a:t> Learning</a:t>
            </a:r>
            <a:endParaRPr lang="en-GB" sz="3600" b="1" dirty="0">
              <a:solidFill>
                <a:schemeClr val="bg1"/>
              </a:solidFill>
            </a:endParaRP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26EE6BD3-A36C-47C4-8931-21895874A4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45" y="3533285"/>
            <a:ext cx="3753263" cy="1501303"/>
          </a:xfrm>
          <a:prstGeom prst="rect">
            <a:avLst/>
          </a:prstGeom>
        </p:spPr>
      </p:pic>
      <p:grpSp>
        <p:nvGrpSpPr>
          <p:cNvPr id="9" name="Gruppo 8">
            <a:extLst>
              <a:ext uri="{FF2B5EF4-FFF2-40B4-BE49-F238E27FC236}">
                <a16:creationId xmlns:a16="http://schemas.microsoft.com/office/drawing/2014/main" id="{3805C2E2-E956-4A00-A203-6A58554A9F5A}"/>
              </a:ext>
            </a:extLst>
          </p:cNvPr>
          <p:cNvGrpSpPr/>
          <p:nvPr/>
        </p:nvGrpSpPr>
        <p:grpSpPr>
          <a:xfrm>
            <a:off x="7249030" y="4500016"/>
            <a:ext cx="4250469" cy="1589625"/>
            <a:chOff x="249195" y="552449"/>
            <a:chExt cx="11631664" cy="4350104"/>
          </a:xfrm>
        </p:grpSpPr>
        <p:grpSp>
          <p:nvGrpSpPr>
            <p:cNvPr id="10" name="Gruppo 9">
              <a:extLst>
                <a:ext uri="{FF2B5EF4-FFF2-40B4-BE49-F238E27FC236}">
                  <a16:creationId xmlns:a16="http://schemas.microsoft.com/office/drawing/2014/main" id="{DF43552A-4106-4417-BE49-506FA77AEABD}"/>
                </a:ext>
              </a:extLst>
            </p:cNvPr>
            <p:cNvGrpSpPr/>
            <p:nvPr/>
          </p:nvGrpSpPr>
          <p:grpSpPr>
            <a:xfrm>
              <a:off x="9612321" y="552449"/>
              <a:ext cx="2268538" cy="4350104"/>
              <a:chOff x="9612321" y="552449"/>
              <a:chExt cx="2268538" cy="4350104"/>
            </a:xfrm>
          </p:grpSpPr>
          <p:pic>
            <p:nvPicPr>
              <p:cNvPr id="25" name="Immagine 24" descr="Immagine che contiene sfocato&#10;&#10;Descrizione generata automaticamente">
                <a:extLst>
                  <a:ext uri="{FF2B5EF4-FFF2-40B4-BE49-F238E27FC236}">
                    <a16:creationId xmlns:a16="http://schemas.microsoft.com/office/drawing/2014/main" id="{057F798E-D184-4CA3-9CCD-54BCE9DEC9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12321" y="2789590"/>
                <a:ext cx="2268538" cy="2112963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testo&#10;&#10;Descrizione generata automaticamente">
                <a:extLst>
                  <a:ext uri="{FF2B5EF4-FFF2-40B4-BE49-F238E27FC236}">
                    <a16:creationId xmlns:a16="http://schemas.microsoft.com/office/drawing/2014/main" id="{2DDF714D-D3E6-44B9-8C25-702C6C2B3D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12321" y="552449"/>
                <a:ext cx="2268538" cy="2112963"/>
              </a:xfrm>
              <a:prstGeom prst="rect">
                <a:avLst/>
              </a:prstGeom>
            </p:spPr>
          </p:pic>
        </p:grpSp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EF56AC58-E62E-49E2-A17F-1FCC2911DD90}"/>
                </a:ext>
              </a:extLst>
            </p:cNvPr>
            <p:cNvGrpSpPr/>
            <p:nvPr/>
          </p:nvGrpSpPr>
          <p:grpSpPr>
            <a:xfrm>
              <a:off x="7271540" y="552450"/>
              <a:ext cx="2268538" cy="4350103"/>
              <a:chOff x="7281837" y="552450"/>
              <a:chExt cx="2268538" cy="4350103"/>
            </a:xfrm>
          </p:grpSpPr>
          <p:pic>
            <p:nvPicPr>
              <p:cNvPr id="23" name="Immagine 22" descr="Immagine che contiene testo&#10;&#10;Descrizione generata automaticamente">
                <a:extLst>
                  <a:ext uri="{FF2B5EF4-FFF2-40B4-BE49-F238E27FC236}">
                    <a16:creationId xmlns:a16="http://schemas.microsoft.com/office/drawing/2014/main" id="{BD255E9B-31D9-4FCC-A709-44230A5AC7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81837" y="552450"/>
                <a:ext cx="2268538" cy="2112963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testo&#10;&#10;Descrizione generata automaticamente">
                <a:extLst>
                  <a:ext uri="{FF2B5EF4-FFF2-40B4-BE49-F238E27FC236}">
                    <a16:creationId xmlns:a16="http://schemas.microsoft.com/office/drawing/2014/main" id="{F12A95B5-A15F-41F1-9B81-8A3F99D2FC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81837" y="2789590"/>
                <a:ext cx="2268538" cy="2112963"/>
              </a:xfrm>
              <a:prstGeom prst="rect">
                <a:avLst/>
              </a:prstGeom>
            </p:spPr>
          </p:pic>
        </p:grpSp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BF90FE49-4615-42FB-8FDA-D4E1A5771836}"/>
                </a:ext>
              </a:extLst>
            </p:cNvPr>
            <p:cNvGrpSpPr/>
            <p:nvPr/>
          </p:nvGrpSpPr>
          <p:grpSpPr>
            <a:xfrm>
              <a:off x="249195" y="552450"/>
              <a:ext cx="2268538" cy="4350103"/>
              <a:chOff x="249195" y="552450"/>
              <a:chExt cx="2268538" cy="4350103"/>
            </a:xfrm>
          </p:grpSpPr>
          <p:pic>
            <p:nvPicPr>
              <p:cNvPr id="21" name="Immagine 20" descr="Immagine che contiene testo&#10;&#10;Descrizione generata automaticamente">
                <a:extLst>
                  <a:ext uri="{FF2B5EF4-FFF2-40B4-BE49-F238E27FC236}">
                    <a16:creationId xmlns:a16="http://schemas.microsoft.com/office/drawing/2014/main" id="{E08D9F22-618E-4341-A120-C723684C99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9195" y="552450"/>
                <a:ext cx="2268538" cy="2112963"/>
              </a:xfrm>
              <a:prstGeom prst="rect">
                <a:avLst/>
              </a:prstGeom>
            </p:spPr>
          </p:pic>
          <p:pic>
            <p:nvPicPr>
              <p:cNvPr id="22" name="Immagine 21" descr="Immagine che contiene testo, guanti&#10;&#10;Descrizione generata automaticamente">
                <a:extLst>
                  <a:ext uri="{FF2B5EF4-FFF2-40B4-BE49-F238E27FC236}">
                    <a16:creationId xmlns:a16="http://schemas.microsoft.com/office/drawing/2014/main" id="{7AF7F348-6DE6-4A16-8882-D3EA4C16C8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9195" y="2789590"/>
                <a:ext cx="2268538" cy="2112963"/>
              </a:xfrm>
              <a:prstGeom prst="rect">
                <a:avLst/>
              </a:prstGeom>
            </p:spPr>
          </p:pic>
        </p:grpSp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B2122865-AF05-4160-A416-33A0C86AA391}"/>
                </a:ext>
              </a:extLst>
            </p:cNvPr>
            <p:cNvGrpSpPr/>
            <p:nvPr/>
          </p:nvGrpSpPr>
          <p:grpSpPr>
            <a:xfrm>
              <a:off x="4930759" y="552450"/>
              <a:ext cx="2268538" cy="4350103"/>
              <a:chOff x="4930758" y="552450"/>
              <a:chExt cx="2268538" cy="4350103"/>
            </a:xfrm>
          </p:grpSpPr>
          <p:pic>
            <p:nvPicPr>
              <p:cNvPr id="19" name="Immagine 18" descr="Immagine che contiene testo&#10;&#10;Descrizione generata automaticamente">
                <a:extLst>
                  <a:ext uri="{FF2B5EF4-FFF2-40B4-BE49-F238E27FC236}">
                    <a16:creationId xmlns:a16="http://schemas.microsoft.com/office/drawing/2014/main" id="{5DC118E4-1A7B-473E-95C0-C46C277C19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30758" y="552450"/>
                <a:ext cx="2268538" cy="2112963"/>
              </a:xfrm>
              <a:prstGeom prst="rect">
                <a:avLst/>
              </a:prstGeom>
            </p:spPr>
          </p:pic>
          <p:pic>
            <p:nvPicPr>
              <p:cNvPr id="20" name="Immagine 19">
                <a:extLst>
                  <a:ext uri="{FF2B5EF4-FFF2-40B4-BE49-F238E27FC236}">
                    <a16:creationId xmlns:a16="http://schemas.microsoft.com/office/drawing/2014/main" id="{B9B1ED5E-3D19-4782-8F60-E70497CC51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30758" y="2789590"/>
                <a:ext cx="2268538" cy="2112963"/>
              </a:xfrm>
              <a:prstGeom prst="rect">
                <a:avLst/>
              </a:prstGeom>
            </p:spPr>
          </p:pic>
        </p:grpSp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8F480726-C29F-49EF-B473-B5454C3ED59E}"/>
                </a:ext>
              </a:extLst>
            </p:cNvPr>
            <p:cNvGrpSpPr/>
            <p:nvPr/>
          </p:nvGrpSpPr>
          <p:grpSpPr>
            <a:xfrm>
              <a:off x="2589977" y="552450"/>
              <a:ext cx="2268538" cy="4350103"/>
              <a:chOff x="2579679" y="552450"/>
              <a:chExt cx="2268538" cy="4350103"/>
            </a:xfrm>
          </p:grpSpPr>
          <p:pic>
            <p:nvPicPr>
              <p:cNvPr id="17" name="Immagine 16" descr="Immagine che contiene testo&#10;&#10;Descrizione generata automaticamente">
                <a:extLst>
                  <a:ext uri="{FF2B5EF4-FFF2-40B4-BE49-F238E27FC236}">
                    <a16:creationId xmlns:a16="http://schemas.microsoft.com/office/drawing/2014/main" id="{8D24FFCD-0058-4797-9F8F-69C9F55A0A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9679" y="552450"/>
                <a:ext cx="2268538" cy="2112963"/>
              </a:xfrm>
              <a:prstGeom prst="rect">
                <a:avLst/>
              </a:prstGeom>
            </p:spPr>
          </p:pic>
          <p:pic>
            <p:nvPicPr>
              <p:cNvPr id="18" name="Immagine 17" descr="Immagine che contiene testo&#10;&#10;Descrizione generata automaticamente">
                <a:extLst>
                  <a:ext uri="{FF2B5EF4-FFF2-40B4-BE49-F238E27FC236}">
                    <a16:creationId xmlns:a16="http://schemas.microsoft.com/office/drawing/2014/main" id="{DAA11A3A-7697-4294-80F5-E13B856E2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9679" y="2789590"/>
                <a:ext cx="2268538" cy="2112963"/>
              </a:xfrm>
              <a:prstGeom prst="rect">
                <a:avLst/>
              </a:prstGeom>
            </p:spPr>
          </p:pic>
        </p:grpSp>
      </p:grpSp>
      <p:pic>
        <p:nvPicPr>
          <p:cNvPr id="27" name="Immagine 26">
            <a:extLst>
              <a:ext uri="{FF2B5EF4-FFF2-40B4-BE49-F238E27FC236}">
                <a16:creationId xmlns:a16="http://schemas.microsoft.com/office/drawing/2014/main" id="{3E953AAC-7892-4016-AA9A-74910A3C401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0573" y="1446781"/>
            <a:ext cx="4387381" cy="2137120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082998F-4F33-4341-8C0A-56AB206E151B}"/>
              </a:ext>
            </a:extLst>
          </p:cNvPr>
          <p:cNvSpPr txBox="1"/>
          <p:nvPr/>
        </p:nvSpPr>
        <p:spPr>
          <a:xfrm>
            <a:off x="6326265" y="3640236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Turkey Ankara </a:t>
            </a:r>
          </a:p>
          <a:p>
            <a:pPr algn="ctr"/>
            <a:r>
              <a:rPr lang="en-GB" sz="140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Ayrancı</a:t>
            </a:r>
            <a:r>
              <a:rPr lang="en-GB" sz="14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 Anadolu High School's Digits Dataset</a:t>
            </a:r>
          </a:p>
          <a:p>
            <a:pPr algn="ctr"/>
            <a:r>
              <a:rPr lang="en-GB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-apple-system"/>
              </a:rPr>
              <a:t>2180 </a:t>
            </a:r>
            <a:r>
              <a:rPr lang="en-GB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-apple-system"/>
              </a:rPr>
              <a:t>imgs</a:t>
            </a:r>
            <a:endParaRPr lang="en-GB" sz="140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-apple-system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30EBD36-0B26-4E92-A1D9-F29D4C902B5E}"/>
              </a:ext>
            </a:extLst>
          </p:cNvPr>
          <p:cNvSpPr txBox="1"/>
          <p:nvPr/>
        </p:nvSpPr>
        <p:spPr>
          <a:xfrm>
            <a:off x="8038021" y="6210758"/>
            <a:ext cx="2672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40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Immagini</a:t>
            </a:r>
            <a:r>
              <a:rPr lang="en-GB" sz="14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 </a:t>
            </a:r>
            <a:r>
              <a:rPr lang="en-GB" sz="140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raccolte</a:t>
            </a:r>
            <a:r>
              <a:rPr lang="en-GB" sz="14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 </a:t>
            </a:r>
            <a:r>
              <a:rPr lang="en-GB" sz="140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-apple-system"/>
              </a:rPr>
              <a:t>personalmente</a:t>
            </a:r>
            <a:endParaRPr lang="en-GB" sz="140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-apple-system"/>
            </a:endParaRPr>
          </a:p>
          <a:p>
            <a:pPr algn="ctr"/>
            <a:r>
              <a:rPr lang="en-GB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-apple-system"/>
              </a:rPr>
              <a:t>500 </a:t>
            </a:r>
            <a:r>
              <a:rPr lang="en-GB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-apple-system"/>
              </a:rPr>
              <a:t>imgs</a:t>
            </a:r>
            <a:endParaRPr lang="en-GB" sz="140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-apple-system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BD0FB9D-94DB-4763-824E-35EA2CACD029}"/>
              </a:ext>
            </a:extLst>
          </p:cNvPr>
          <p:cNvSpPr txBox="1"/>
          <p:nvPr/>
        </p:nvSpPr>
        <p:spPr>
          <a:xfrm>
            <a:off x="692501" y="5226553"/>
            <a:ext cx="2440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anose="020B0604020202020204" pitchFamily="34" charset="0"/>
              </a:rPr>
              <a:t>14,197,122 </a:t>
            </a:r>
            <a:r>
              <a:rPr lang="en-GB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anose="020B0604020202020204" pitchFamily="34" charset="0"/>
              </a:rPr>
              <a:t>immagini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3BCDEBA6-EB39-49E8-A8DD-BF2F1C3A1744}"/>
              </a:ext>
            </a:extLst>
          </p:cNvPr>
          <p:cNvSpPr txBox="1"/>
          <p:nvPr/>
        </p:nvSpPr>
        <p:spPr>
          <a:xfrm>
            <a:off x="396868" y="1446781"/>
            <a:ext cx="4642920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Modelli: </a:t>
            </a:r>
            <a:r>
              <a:rPr lang="it-IT" sz="2000" b="1" dirty="0"/>
              <a:t>Reti neurali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Banche dati: </a:t>
            </a:r>
            <a:r>
              <a:rPr lang="it-IT" sz="2000" b="1" dirty="0"/>
              <a:t>Dataset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Tecnica: </a:t>
            </a:r>
            <a:r>
              <a:rPr lang="it-IT" sz="2000" b="1" dirty="0"/>
              <a:t>Transfer Learning e Fine Tuning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3141635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4173EC1-C9A8-4734-95AC-4FD20D51663B}"/>
                  </a:ext>
                </a:extLst>
              </p:cNvPr>
              <p:cNvSpPr txBox="1"/>
              <p:nvPr/>
            </p:nvSpPr>
            <p:spPr>
              <a:xfrm>
                <a:off x="8965882" y="827850"/>
                <a:ext cx="3046730" cy="8798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GB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GB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r>
                                <a:rPr lang="en-GB" i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sSubSup>
                                <m:sSubSupPr>
                                  <m:ctrlPr>
                                    <a:rPr lang="en-GB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GB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e>
                          </m:d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4173EC1-C9A8-4734-95AC-4FD20D516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5882" y="827850"/>
                <a:ext cx="3046730" cy="8798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7DB60ECE-64CD-41A3-A56A-AC8C0E92BE45}"/>
              </a:ext>
            </a:extLst>
          </p:cNvPr>
          <p:cNvSpPr txBox="1"/>
          <p:nvPr/>
        </p:nvSpPr>
        <p:spPr>
          <a:xfrm>
            <a:off x="6938679" y="1074604"/>
            <a:ext cx="104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Neuroni</a:t>
            </a:r>
            <a:endParaRPr lang="en-GB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5330D05-487F-4AE2-9F22-4728DB028DF6}"/>
              </a:ext>
            </a:extLst>
          </p:cNvPr>
          <p:cNvSpPr txBox="1"/>
          <p:nvPr/>
        </p:nvSpPr>
        <p:spPr>
          <a:xfrm>
            <a:off x="6938679" y="3371847"/>
            <a:ext cx="1607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Funzioni di attivazione</a:t>
            </a:r>
            <a:endParaRPr lang="en-GB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02E5D61-94EA-4FBA-93BE-59BF18EA39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439" y="3801255"/>
            <a:ext cx="1985736" cy="109100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4DA2CBB-E4F7-4883-939C-05F291C5C8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069" y="2511939"/>
            <a:ext cx="2004476" cy="107483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B20843E1-B109-4332-81BF-F7FF12B5EBE3}"/>
              </a:ext>
            </a:extLst>
          </p:cNvPr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2" r="16508" b="25197"/>
          <a:stretch/>
        </p:blipFill>
        <p:spPr bwMode="auto">
          <a:xfrm>
            <a:off x="2822330" y="2274397"/>
            <a:ext cx="3467958" cy="28412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Parentesi graffa aperta 13">
            <a:extLst>
              <a:ext uri="{FF2B5EF4-FFF2-40B4-BE49-F238E27FC236}">
                <a16:creationId xmlns:a16="http://schemas.microsoft.com/office/drawing/2014/main" id="{C6EBC3FE-0468-4DBC-BC72-CCE01C304FAF}"/>
              </a:ext>
            </a:extLst>
          </p:cNvPr>
          <p:cNvSpPr/>
          <p:nvPr/>
        </p:nvSpPr>
        <p:spPr>
          <a:xfrm>
            <a:off x="8235462" y="645173"/>
            <a:ext cx="481183" cy="1245210"/>
          </a:xfrm>
          <a:prstGeom prst="leftBrace">
            <a:avLst>
              <a:gd name="adj1" fmla="val 8333"/>
              <a:gd name="adj2" fmla="val 51791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148E8E46-E20D-4D1C-B8A8-80F9CD5F7FF2}"/>
              </a:ext>
            </a:extLst>
          </p:cNvPr>
          <p:cNvSpPr/>
          <p:nvPr/>
        </p:nvSpPr>
        <p:spPr>
          <a:xfrm>
            <a:off x="0" y="0"/>
            <a:ext cx="252953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246F3DD-2431-4F06-9855-8B1CEA42EA7E}"/>
              </a:ext>
            </a:extLst>
          </p:cNvPr>
          <p:cNvSpPr txBox="1"/>
          <p:nvPr/>
        </p:nvSpPr>
        <p:spPr>
          <a:xfrm>
            <a:off x="0" y="2859613"/>
            <a:ext cx="2529539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bg1"/>
                </a:solidFill>
              </a:rPr>
              <a:t>Reti Neurali</a:t>
            </a:r>
          </a:p>
          <a:p>
            <a:r>
              <a:rPr lang="it-IT" sz="2400" b="1" dirty="0">
                <a:solidFill>
                  <a:schemeClr val="bg1"/>
                </a:solidFill>
              </a:rPr>
              <a:t>MLP</a:t>
            </a:r>
          </a:p>
          <a:p>
            <a:r>
              <a:rPr lang="it-IT" b="1" dirty="0" err="1">
                <a:solidFill>
                  <a:schemeClr val="bg1"/>
                </a:solidFill>
              </a:rPr>
              <a:t>Multy</a:t>
            </a:r>
            <a:r>
              <a:rPr lang="it-IT" b="1" dirty="0">
                <a:solidFill>
                  <a:schemeClr val="bg1"/>
                </a:solidFill>
              </a:rPr>
              <a:t> Layer </a:t>
            </a:r>
            <a:r>
              <a:rPr lang="it-IT" b="1" dirty="0" err="1">
                <a:solidFill>
                  <a:schemeClr val="bg1"/>
                </a:solidFill>
              </a:rPr>
              <a:t>Perceptrons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8" name="Parentesi graffa aperta 17">
            <a:extLst>
              <a:ext uri="{FF2B5EF4-FFF2-40B4-BE49-F238E27FC236}">
                <a16:creationId xmlns:a16="http://schemas.microsoft.com/office/drawing/2014/main" id="{1A0069CB-BA40-4B95-9AAC-3573CAE1063C}"/>
              </a:ext>
            </a:extLst>
          </p:cNvPr>
          <p:cNvSpPr/>
          <p:nvPr/>
        </p:nvSpPr>
        <p:spPr>
          <a:xfrm>
            <a:off x="8235462" y="2385336"/>
            <a:ext cx="509043" cy="261935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E0B662F-FB2A-4646-9FAE-4108DFF3960C}"/>
              </a:ext>
            </a:extLst>
          </p:cNvPr>
          <p:cNvSpPr txBox="1"/>
          <p:nvPr/>
        </p:nvSpPr>
        <p:spPr>
          <a:xfrm>
            <a:off x="7023564" y="5569578"/>
            <a:ext cx="1211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Funzioni</a:t>
            </a:r>
          </a:p>
          <a:p>
            <a:r>
              <a:rPr lang="it-IT" dirty="0"/>
              <a:t>di costo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BF626707-2C1C-4644-BD52-EF81019DDFD2}"/>
                  </a:ext>
                </a:extLst>
              </p:cNvPr>
              <p:cNvSpPr txBox="1"/>
              <p:nvPr/>
            </p:nvSpPr>
            <p:spPr>
              <a:xfrm>
                <a:off x="8716645" y="5514687"/>
                <a:ext cx="3333324" cy="6981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sz="14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d>
                            <m:dPr>
                              <m:begChr m:val="{"/>
                              <m:endChr m:val=""/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1400" i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begChr m:val=""/>
                                      <m:endChr m:val="}"/>
                                      <m:ctrlP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lang="en-GB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4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14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GB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1400" i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4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400" i="0">
                                              <a:latin typeface="Cambria Math" panose="02040503050406030204" pitchFamily="18" charset="0"/>
                                            </a:rPr>
                                            <m:t>ln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GB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1400" i="0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sz="14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sz="1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BF626707-2C1C-4644-BD52-EF81019DD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6645" y="5514687"/>
                <a:ext cx="3333324" cy="69814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Parentesi graffa aperta 19">
            <a:extLst>
              <a:ext uri="{FF2B5EF4-FFF2-40B4-BE49-F238E27FC236}">
                <a16:creationId xmlns:a16="http://schemas.microsoft.com/office/drawing/2014/main" id="{B9265B25-8217-4C8B-BA9D-9425007A7A44}"/>
              </a:ext>
            </a:extLst>
          </p:cNvPr>
          <p:cNvSpPr/>
          <p:nvPr/>
        </p:nvSpPr>
        <p:spPr>
          <a:xfrm>
            <a:off x="8235462" y="5424023"/>
            <a:ext cx="509275" cy="100495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380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AEEE65-BD01-4812-8FE3-D6A698BB0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80000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txBody>
          <a:bodyPr>
            <a:normAutofit/>
          </a:bodyPr>
          <a:lstStyle/>
          <a:p>
            <a:r>
              <a:rPr lang="it-IT" sz="3600" dirty="0">
                <a:solidFill>
                  <a:schemeClr val="bg1"/>
                </a:solidFill>
              </a:rPr>
              <a:t>   Reti Neurali </a:t>
            </a:r>
            <a:r>
              <a:rPr lang="it-IT" sz="3600" dirty="0" err="1">
                <a:solidFill>
                  <a:schemeClr val="bg1"/>
                </a:solidFill>
              </a:rPr>
              <a:t>Convoluzionali</a:t>
            </a:r>
            <a:endParaRPr lang="en-GB" sz="3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contenuto 5">
                <a:extLst>
                  <a:ext uri="{FF2B5EF4-FFF2-40B4-BE49-F238E27FC236}">
                    <a16:creationId xmlns:a16="http://schemas.microsoft.com/office/drawing/2014/main" id="{0C7BDF05-BE31-4CCD-9E7B-02362D9813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36940" y="3068263"/>
                <a:ext cx="6463692" cy="85047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𝑘h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𝑘𝑤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𝑘h</m:t>
                                  </m:r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−1−</m:t>
                                  </m:r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𝑘𝑤</m:t>
                                  </m:r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−1−</m:t>
                                  </m:r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6" name="Segnaposto contenuto 5">
                <a:extLst>
                  <a:ext uri="{FF2B5EF4-FFF2-40B4-BE49-F238E27FC236}">
                    <a16:creationId xmlns:a16="http://schemas.microsoft.com/office/drawing/2014/main" id="{0C7BDF05-BE31-4CCD-9E7B-02362D9813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36940" y="3068263"/>
                <a:ext cx="6463692" cy="85047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>
            <a:extLst>
              <a:ext uri="{FF2B5EF4-FFF2-40B4-BE49-F238E27FC236}">
                <a16:creationId xmlns:a16="http://schemas.microsoft.com/office/drawing/2014/main" id="{C33B72A8-7F3E-494C-99CF-48F075C44B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13"/>
          <a:stretch/>
        </p:blipFill>
        <p:spPr>
          <a:xfrm>
            <a:off x="7303730" y="1732961"/>
            <a:ext cx="3511864" cy="1220947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C7013E1-728C-4607-A6C3-D07DE0E686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244" y="4033096"/>
            <a:ext cx="3501233" cy="14496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99AA0B9-FB56-46A9-B462-FA8D7CFBDA35}"/>
              </a:ext>
            </a:extLst>
          </p:cNvPr>
          <p:cNvSpPr txBox="1"/>
          <p:nvPr/>
        </p:nvSpPr>
        <p:spPr>
          <a:xfrm>
            <a:off x="7613628" y="5428867"/>
            <a:ext cx="3586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Max Pooling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Average Pooling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F038ECEF-D678-4A1F-AE7E-BA2E1A05A9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58"/>
          <a:stretch/>
        </p:blipFill>
        <p:spPr>
          <a:xfrm>
            <a:off x="454424" y="1642135"/>
            <a:ext cx="5482516" cy="1991172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25E9B59B-3712-47FB-A06A-62C4C8296CE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9" r="48690" b="66335"/>
          <a:stretch/>
        </p:blipFill>
        <p:spPr>
          <a:xfrm>
            <a:off x="1160523" y="4518157"/>
            <a:ext cx="2082597" cy="1395416"/>
          </a:xfrm>
          <a:prstGeom prst="rect">
            <a:avLst/>
          </a:prstGeom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82773253-57BB-4714-A0E1-11F815C02F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44" r="46212" b="7376"/>
          <a:stretch/>
        </p:blipFill>
        <p:spPr>
          <a:xfrm>
            <a:off x="3383681" y="4518157"/>
            <a:ext cx="2151591" cy="1395416"/>
          </a:xfrm>
          <a:prstGeom prst="rect">
            <a:avLst/>
          </a:prstGeom>
        </p:spPr>
      </p:pic>
      <p:sp>
        <p:nvSpPr>
          <p:cNvPr id="3" name="Parentesi graffa chiusa 2">
            <a:extLst>
              <a:ext uri="{FF2B5EF4-FFF2-40B4-BE49-F238E27FC236}">
                <a16:creationId xmlns:a16="http://schemas.microsoft.com/office/drawing/2014/main" id="{A59DE1D1-864F-4B9D-B97E-A342611942E1}"/>
              </a:ext>
            </a:extLst>
          </p:cNvPr>
          <p:cNvSpPr/>
          <p:nvPr/>
        </p:nvSpPr>
        <p:spPr>
          <a:xfrm rot="16200000">
            <a:off x="3253400" y="2015040"/>
            <a:ext cx="382366" cy="418137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D745C0B-11B6-4D2E-A605-11B2EBF1F28C}"/>
              </a:ext>
            </a:extLst>
          </p:cNvPr>
          <p:cNvSpPr txBox="1"/>
          <p:nvPr/>
        </p:nvSpPr>
        <p:spPr>
          <a:xfrm>
            <a:off x="1403410" y="6035761"/>
            <a:ext cx="1792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Filtri</a:t>
            </a:r>
            <a:endParaRPr lang="en-GB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3E951AB-430D-44C4-992F-23FB13F7B41C}"/>
              </a:ext>
            </a:extLst>
          </p:cNvPr>
          <p:cNvSpPr txBox="1"/>
          <p:nvPr/>
        </p:nvSpPr>
        <p:spPr>
          <a:xfrm>
            <a:off x="3605585" y="6035760"/>
            <a:ext cx="1707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Featuremaps</a:t>
            </a:r>
            <a:endParaRPr lang="en-GB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299D5F3-9FB9-4EA9-B894-1ECAC854C579}"/>
              </a:ext>
            </a:extLst>
          </p:cNvPr>
          <p:cNvSpPr txBox="1"/>
          <p:nvPr/>
        </p:nvSpPr>
        <p:spPr>
          <a:xfrm>
            <a:off x="7851500" y="1319586"/>
            <a:ext cx="329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Convoluzione tra matrici: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6837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B93E0FD-CB59-4525-8A58-389E5BD2A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6017"/>
            <a:ext cx="12192000" cy="59217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>
                <a:solidFill>
                  <a:schemeClr val="accent1">
                    <a:lumMod val="75000"/>
                  </a:schemeClr>
                </a:solidFill>
              </a:rPr>
              <a:t>Training: Backpropagation con Gradient Descent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66000">
                <a:srgbClr val="000000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6400800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49ABAD6D-36E5-469A-AF1C-D66A92D24B35}"/>
              </a:ext>
            </a:extLst>
          </p:cNvPr>
          <p:cNvGrpSpPr/>
          <p:nvPr/>
        </p:nvGrpSpPr>
        <p:grpSpPr>
          <a:xfrm>
            <a:off x="507921" y="1644990"/>
            <a:ext cx="10230627" cy="4269006"/>
            <a:chOff x="182638" y="1304064"/>
            <a:chExt cx="11037155" cy="4605553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DDCD845B-5971-45A1-B781-826EB0023E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065"/>
            <a:stretch/>
          </p:blipFill>
          <p:spPr>
            <a:xfrm>
              <a:off x="825043" y="1304064"/>
              <a:ext cx="5222522" cy="2475025"/>
            </a:xfrm>
            <a:prstGeom prst="rect">
              <a:avLst/>
            </a:prstGeom>
          </p:spPr>
        </p:pic>
        <p:pic>
          <p:nvPicPr>
            <p:cNvPr id="5" name="Segnaposto contenuto 4">
              <a:extLst>
                <a:ext uri="{FF2B5EF4-FFF2-40B4-BE49-F238E27FC236}">
                  <a16:creationId xmlns:a16="http://schemas.microsoft.com/office/drawing/2014/main" id="{F9B33182-32D3-44F5-BB06-7ADBE53D5B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6" r="2" b="2"/>
            <a:stretch/>
          </p:blipFill>
          <p:spPr>
            <a:xfrm>
              <a:off x="7493398" y="1389524"/>
              <a:ext cx="2721838" cy="269107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CasellaDiTesto 16">
                  <a:extLst>
                    <a:ext uri="{FF2B5EF4-FFF2-40B4-BE49-F238E27FC236}">
                      <a16:creationId xmlns:a16="http://schemas.microsoft.com/office/drawing/2014/main" id="{B02372EF-707F-49BC-AE9B-9CDE64CD3E54}"/>
                    </a:ext>
                  </a:extLst>
                </p:cNvPr>
                <p:cNvSpPr txBox="1"/>
                <p:nvPr/>
              </p:nvSpPr>
              <p:spPr>
                <a:xfrm>
                  <a:off x="6488842" y="5061422"/>
                  <a:ext cx="4730951" cy="71917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GB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GB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  <m:r>
                          <a:rPr lang="en-GB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GB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GB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GB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  <m:r>
                          <a:rPr lang="en-GB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f>
                          <m:f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GB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GB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GB" b="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  <m:sup>
                                <m:r>
                                  <a:rPr lang="en-GB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p>
                            </m:sSubSup>
                          </m:den>
                        </m:f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7" name="CasellaDiTesto 16">
                  <a:extLst>
                    <a:ext uri="{FF2B5EF4-FFF2-40B4-BE49-F238E27FC236}">
                      <a16:creationId xmlns:a16="http://schemas.microsoft.com/office/drawing/2014/main" id="{B02372EF-707F-49BC-AE9B-9CDE64CD3E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8842" y="5061422"/>
                  <a:ext cx="4730951" cy="719171"/>
                </a:xfrm>
                <a:prstGeom prst="rect">
                  <a:avLst/>
                </a:prstGeom>
                <a:blipFill>
                  <a:blip r:embed="rId4"/>
                  <a:stretch>
                    <a:fillRect b="-90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0F1CA8F3-95B4-4630-9A6F-0F9AF1FFFAD5}"/>
                </a:ext>
              </a:extLst>
            </p:cNvPr>
            <p:cNvSpPr txBox="1"/>
            <p:nvPr/>
          </p:nvSpPr>
          <p:spPr>
            <a:xfrm>
              <a:off x="803234" y="4233940"/>
              <a:ext cx="4929618" cy="6972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b="1" dirty="0"/>
                <a:t>Funzione di Costo:</a:t>
              </a:r>
            </a:p>
            <a:p>
              <a:pPr algn="ctr"/>
              <a:r>
                <a:rPr lang="it-IT" dirty="0"/>
                <a:t>(</a:t>
              </a:r>
              <a:r>
                <a:rPr lang="it-IT" dirty="0" err="1"/>
                <a:t>Quadratic</a:t>
              </a:r>
              <a:r>
                <a:rPr lang="it-IT" dirty="0"/>
                <a:t> Loss </a:t>
              </a:r>
              <a:r>
                <a:rPr lang="it-IT" dirty="0" err="1"/>
                <a:t>Function</a:t>
              </a:r>
              <a:r>
                <a:rPr lang="it-IT" dirty="0"/>
                <a:t> con M classi)</a:t>
              </a:r>
              <a:endParaRPr lang="en-GB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CasellaDiTesto 21">
                  <a:extLst>
                    <a:ext uri="{FF2B5EF4-FFF2-40B4-BE49-F238E27FC236}">
                      <a16:creationId xmlns:a16="http://schemas.microsoft.com/office/drawing/2014/main" id="{8C546AFE-B679-4EB1-8708-EC2E03E11B99}"/>
                    </a:ext>
                  </a:extLst>
                </p:cNvPr>
                <p:cNvSpPr txBox="1"/>
                <p:nvPr/>
              </p:nvSpPr>
              <p:spPr>
                <a:xfrm>
                  <a:off x="182638" y="4975963"/>
                  <a:ext cx="6507332" cy="9336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it-IT" sz="1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sSup>
                          <m:sSupPr>
                            <m:ctrlPr>
                              <a:rPr lang="it-IT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it-IT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it-IT" sz="1600" b="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it-IT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600" b="0" i="1">
                                            <a:latin typeface="Cambria Math" panose="02040503050406030204" pitchFamily="18" charset="0"/>
                                          </a:rPr>
                                          <m:t>𝑜𝑢𝑡𝑝𝑢𝑡</m:t>
                                        </m:r>
                                      </m:e>
                                      <m:sub>
                                        <m:r>
                                          <a:rPr lang="it-IT" sz="1600" b="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it-IT" sz="1600" b="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b="0" i="1">
                                        <a:latin typeface="Cambria Math" panose="02040503050406030204" pitchFamily="18" charset="0"/>
                                      </a:rPr>
                                      <m:t>𝑡𝑎𝑟𝑔𝑒𝑡</m:t>
                                    </m:r>
                                  </m:e>
                                  <m:sub>
                                    <m:r>
                                      <a:rPr lang="it-IT" sz="1600" b="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2" name="CasellaDiTesto 21">
                  <a:extLst>
                    <a:ext uri="{FF2B5EF4-FFF2-40B4-BE49-F238E27FC236}">
                      <a16:creationId xmlns:a16="http://schemas.microsoft.com/office/drawing/2014/main" id="{8C546AFE-B679-4EB1-8708-EC2E03E11B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638" y="4975963"/>
                  <a:ext cx="6507332" cy="933654"/>
                </a:xfrm>
                <a:prstGeom prst="rect">
                  <a:avLst/>
                </a:prstGeom>
                <a:blipFill>
                  <a:blip r:embed="rId5"/>
                  <a:stretch>
                    <a:fillRect b="-211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CF1C4873-F2EC-4139-B4CE-168E1E51C237}"/>
                </a:ext>
              </a:extLst>
            </p:cNvPr>
            <p:cNvSpPr txBox="1"/>
            <p:nvPr/>
          </p:nvSpPr>
          <p:spPr>
            <a:xfrm>
              <a:off x="7298090" y="4350657"/>
              <a:ext cx="36630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b="1" dirty="0"/>
                <a:t>Aggiornamento dei parametri:</a:t>
              </a:r>
              <a:endParaRPr lang="en-GB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28394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107B9722-C657-4145-8D3D-9BB054A4B160}"/>
              </a:ext>
            </a:extLst>
          </p:cNvPr>
          <p:cNvSpPr/>
          <p:nvPr/>
        </p:nvSpPr>
        <p:spPr>
          <a:xfrm>
            <a:off x="4038603" y="57808"/>
            <a:ext cx="8153397" cy="6568353"/>
          </a:xfrm>
          <a:prstGeom prst="rect">
            <a:avLst/>
          </a:prstGeom>
          <a:gradFill flip="none" rotWithShape="1">
            <a:gsLst>
              <a:gs pos="11000">
                <a:schemeClr val="bg1"/>
              </a:gs>
              <a:gs pos="69000">
                <a:srgbClr val="F2FAFF"/>
              </a:gs>
              <a:gs pos="86000">
                <a:srgbClr val="EEFAFF"/>
              </a:gs>
              <a:gs pos="100000">
                <a:srgbClr val="E7FF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4A5E85A9-A1FB-4515-985B-12F7BE5458C2}"/>
              </a:ext>
            </a:extLst>
          </p:cNvPr>
          <p:cNvGrpSpPr/>
          <p:nvPr/>
        </p:nvGrpSpPr>
        <p:grpSpPr>
          <a:xfrm>
            <a:off x="715102" y="432402"/>
            <a:ext cx="10583295" cy="6072187"/>
            <a:chOff x="1315065" y="432402"/>
            <a:chExt cx="10583295" cy="6072187"/>
          </a:xfrm>
        </p:grpSpPr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D8DEF282-D784-418B-947C-44B8983F642C}"/>
                </a:ext>
              </a:extLst>
            </p:cNvPr>
            <p:cNvGrpSpPr/>
            <p:nvPr/>
          </p:nvGrpSpPr>
          <p:grpSpPr>
            <a:xfrm>
              <a:off x="1315065" y="671730"/>
              <a:ext cx="6203983" cy="5483382"/>
              <a:chOff x="6202031" y="716453"/>
              <a:chExt cx="6203983" cy="548338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CasellaDiTesto 4">
                    <a:extLst>
                      <a:ext uri="{FF2B5EF4-FFF2-40B4-BE49-F238E27FC236}">
                        <a16:creationId xmlns:a16="http://schemas.microsoft.com/office/drawing/2014/main" id="{EBB51D0B-1DF3-4B91-8188-004966056C1F}"/>
                      </a:ext>
                    </a:extLst>
                  </p:cNvPr>
                  <p:cNvSpPr txBox="1"/>
                  <p:nvPr/>
                </p:nvSpPr>
                <p:spPr>
                  <a:xfrm>
                    <a:off x="6458127" y="1402779"/>
                    <a:ext cx="4903066" cy="72686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GB" sz="14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GB" sz="1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GB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GB" sz="14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  <m:sup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den>
                          </m:f>
                          <m:r>
                            <a:rPr lang="en-GB" sz="1400" i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1400" i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𝑛h</m:t>
                              </m:r>
                              <m:r>
                                <a:rPr lang="en-GB" sz="1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𝑘h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1400" i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𝑛𝑤</m:t>
                                  </m:r>
                                  <m:r>
                                    <a:rPr lang="en-GB" sz="1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𝑘𝑤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GB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400" i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en-GB" sz="1400" i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Sup>
                                        <m:sSubSupPr>
                                          <m:ctrlPr>
                                            <a:rPr lang="en-GB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GB" sz="1400" i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p>
                                      </m:sSubSup>
                                    </m:den>
                                  </m:f>
                                  <m:r>
                                    <a:rPr lang="en-GB" sz="1400" i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f>
                                    <m:fPr>
                                      <m:ctrlPr>
                                        <a:rPr lang="en-GB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400" i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Sup>
                                        <m:sSubSupPr>
                                          <m:ctrlPr>
                                            <a:rPr lang="en-GB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GB" sz="1400" i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r>
                                        <a:rPr lang="en-GB" sz="1400" i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Sup>
                                        <m:sSubSupPr>
                                          <m:ctrlPr>
                                            <a:rPr lang="en-GB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en-GB" sz="1400" i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  <m:sup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nary>
                            </m:e>
                          </m:nary>
                        </m:oMath>
                      </m:oMathPara>
                    </a14:m>
                    <a:endParaRPr lang="en-GB" sz="1400" dirty="0"/>
                  </a:p>
                </p:txBody>
              </p:sp>
            </mc:Choice>
            <mc:Fallback xmlns="">
              <p:sp>
                <p:nvSpPr>
                  <p:cNvPr id="5" name="CasellaDiTesto 4">
                    <a:extLst>
                      <a:ext uri="{FF2B5EF4-FFF2-40B4-BE49-F238E27FC236}">
                        <a16:creationId xmlns:a16="http://schemas.microsoft.com/office/drawing/2014/main" id="{EBB51D0B-1DF3-4B91-8188-004966056C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58127" y="1402779"/>
                    <a:ext cx="4903066" cy="72686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CasellaDiTesto 5">
                    <a:extLst>
                      <a:ext uri="{FF2B5EF4-FFF2-40B4-BE49-F238E27FC236}">
                        <a16:creationId xmlns:a16="http://schemas.microsoft.com/office/drawing/2014/main" id="{FE133805-17A1-4779-B638-7424599F653B}"/>
                      </a:ext>
                    </a:extLst>
                  </p:cNvPr>
                  <p:cNvSpPr txBox="1"/>
                  <p:nvPr/>
                </p:nvSpPr>
                <p:spPr>
                  <a:xfrm>
                    <a:off x="6530457" y="2252281"/>
                    <a:ext cx="5159162" cy="72686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40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1400" i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𝑛h</m:t>
                              </m:r>
                              <m:r>
                                <a:rPr lang="en-GB" sz="1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𝑘h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1400" i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𝑛𝑤</m:t>
                                  </m:r>
                                  <m:r>
                                    <a:rPr lang="en-GB" sz="1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𝑘𝑤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GB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GB" sz="1400" i="0">
                                          <a:latin typeface="Cambria Math" panose="02040503050406030204" pitchFamily="18" charset="0"/>
                                        </a:rPr>
                                        <m:t>ⅈ,</m:t>
                                      </m:r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bSup>
                                  <m:r>
                                    <a:rPr lang="en-GB" sz="1400" i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f>
                                    <m:fPr>
                                      <m:ctrlPr>
                                        <a:rPr lang="en-GB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400" i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Sup>
                                        <m:sSubSupPr>
                                          <m:ctrlPr>
                                            <a:rPr lang="en-GB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GB" sz="1400" i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r>
                                        <a:rPr lang="en-GB" sz="1400" i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Sup>
                                        <m:sSubSupPr>
                                          <m:ctrlPr>
                                            <a:rPr lang="en-GB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en-GB" sz="1400" i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  <m:sup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nary>
                            </m:e>
                          </m:nary>
                        </m:oMath>
                      </m:oMathPara>
                    </a14:m>
                    <a:endParaRPr lang="en-GB" sz="1400" dirty="0"/>
                  </a:p>
                </p:txBody>
              </p:sp>
            </mc:Choice>
            <mc:Fallback xmlns="">
              <p:sp>
                <p:nvSpPr>
                  <p:cNvPr id="6" name="CasellaDiTesto 5">
                    <a:extLst>
                      <a:ext uri="{FF2B5EF4-FFF2-40B4-BE49-F238E27FC236}">
                        <a16:creationId xmlns:a16="http://schemas.microsoft.com/office/drawing/2014/main" id="{FE133805-17A1-4779-B638-7424599F653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0457" y="2252281"/>
                    <a:ext cx="5159162" cy="72686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CasellaDiTesto 6">
                    <a:extLst>
                      <a:ext uri="{FF2B5EF4-FFF2-40B4-BE49-F238E27FC236}">
                        <a16:creationId xmlns:a16="http://schemas.microsoft.com/office/drawing/2014/main" id="{7150D9DA-E10C-428E-BD4A-8BF1A5507DAB}"/>
                      </a:ext>
                    </a:extLst>
                  </p:cNvPr>
                  <p:cNvSpPr txBox="1"/>
                  <p:nvPr/>
                </p:nvSpPr>
                <p:spPr>
                  <a:xfrm>
                    <a:off x="7243443" y="3186578"/>
                    <a:ext cx="5159162" cy="7859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GB" sz="14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GB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14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GB" sz="1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GB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GB" sz="14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  <m:sup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den>
                          </m:f>
                          <m:r>
                            <a:rPr lang="en-GB" sz="1400" i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GB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GB" sz="1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GB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GB" sz="14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  <m:sup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den>
                          </m:f>
                          <m:d>
                            <m:d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GB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GB" sz="1400" i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1400" i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𝑘h</m:t>
                                  </m:r>
                                  <m:r>
                                    <a:rPr lang="en-GB" sz="1400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sSup>
                                        <m:sSupPr>
                                          <m:ctrlPr>
                                            <a:rPr lang="en-GB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p>
                                          <m:r>
                                            <a:rPr lang="en-GB" sz="1400" i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GB" sz="1400" i="0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  <m:t>𝑘𝑤</m:t>
                                      </m:r>
                                      <m:r>
                                        <a:rPr lang="en-GB" sz="1400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GB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  <m:t>𝑘h</m:t>
                                          </m:r>
                                          <m:r>
                                            <a:rPr lang="en-GB" sz="1400" i="0">
                                              <a:latin typeface="Cambria Math" panose="02040503050406030204" pitchFamily="18" charset="0"/>
                                            </a:rPr>
                                            <m:t>−1−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14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1400" i="0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GB" sz="1400" i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  <m:t>𝑘𝑤</m:t>
                                          </m:r>
                                          <m:r>
                                            <a:rPr lang="en-GB" sz="1400" i="0">
                                              <a:latin typeface="Cambria Math" panose="02040503050406030204" pitchFamily="18" charset="0"/>
                                            </a:rPr>
                                            <m:t>−1−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1400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1400" i="0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p>
                                      </m:sSubSup>
                                      <m:r>
                                        <a:rPr lang="en-GB" sz="1400" i="0">
                                          <a:latin typeface="Cambria Math" panose="02040503050406030204" pitchFamily="18" charset="0"/>
                                        </a:rPr>
                                        <m:t>∙</m:t>
                                      </m:r>
                                      <m:sSubSup>
                                        <m:sSubSupPr>
                                          <m:ctrlPr>
                                            <a:rPr lang="en-GB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  <m:t>𝑜</m:t>
                                          </m:r>
                                        </m:e>
                                        <m:sub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GB" sz="1400" i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14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1400" i="0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GB" sz="1400" i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GB" sz="1400" i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1400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1400" i="0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  <m:r>
                                            <a:rPr lang="en-GB" sz="1400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nary>
                            </m:e>
                          </m:d>
                        </m:oMath>
                      </m:oMathPara>
                    </a14:m>
                    <a:endParaRPr lang="en-GB" sz="1400" dirty="0"/>
                  </a:p>
                </p:txBody>
              </p:sp>
            </mc:Choice>
            <mc:Fallback xmlns="">
              <p:sp>
                <p:nvSpPr>
                  <p:cNvPr id="7" name="CasellaDiTesto 6">
                    <a:extLst>
                      <a:ext uri="{FF2B5EF4-FFF2-40B4-BE49-F238E27FC236}">
                        <a16:creationId xmlns:a16="http://schemas.microsoft.com/office/drawing/2014/main" id="{7150D9DA-E10C-428E-BD4A-8BF1A5507D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43443" y="3186578"/>
                    <a:ext cx="5159162" cy="78592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CasellaDiTesto 7">
                    <a:extLst>
                      <a:ext uri="{FF2B5EF4-FFF2-40B4-BE49-F238E27FC236}">
                        <a16:creationId xmlns:a16="http://schemas.microsoft.com/office/drawing/2014/main" id="{3DE6B936-595E-44D8-9A30-88F36E9C3AD6}"/>
                      </a:ext>
                    </a:extLst>
                  </p:cNvPr>
                  <p:cNvSpPr txBox="1"/>
                  <p:nvPr/>
                </p:nvSpPr>
                <p:spPr>
                  <a:xfrm>
                    <a:off x="6202031" y="4135055"/>
                    <a:ext cx="5159162" cy="62850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GB" sz="14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GB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14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GB" sz="1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GB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GB" sz="14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  <m:sup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den>
                          </m:f>
                          <m:r>
                            <a:rPr lang="en-GB" sz="1400" i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GB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1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𝑘h</m:t>
                              </m:r>
                              <m:r>
                                <a:rPr lang="en-GB" sz="1400" i="0">
                                  <a:latin typeface="Cambria Math" panose="02040503050406030204" pitchFamily="18" charset="0"/>
                                </a:rPr>
                                <m:t>−1−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sz="14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1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𝑘𝑤</m:t>
                              </m:r>
                              <m:r>
                                <a:rPr lang="en-GB" sz="1400" i="0">
                                  <a:latin typeface="Cambria Math" panose="02040503050406030204" pitchFamily="18" charset="0"/>
                                </a:rPr>
                                <m:t>−1−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GB" sz="14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lang="en-GB" sz="1400" dirty="0"/>
                  </a:p>
                </p:txBody>
              </p:sp>
            </mc:Choice>
            <mc:Fallback xmlns="">
              <p:sp>
                <p:nvSpPr>
                  <p:cNvPr id="35" name="CasellaDiTesto 34">
                    <a:extLst>
                      <a:ext uri="{FF2B5EF4-FFF2-40B4-BE49-F238E27FC236}">
                        <a16:creationId xmlns:a16="http://schemas.microsoft.com/office/drawing/2014/main" id="{03E0B8F1-FD3A-416E-BC93-51CD9617CB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02031" y="4135055"/>
                    <a:ext cx="5159162" cy="62850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CasellaDiTesto 8">
                    <a:extLst>
                      <a:ext uri="{FF2B5EF4-FFF2-40B4-BE49-F238E27FC236}">
                        <a16:creationId xmlns:a16="http://schemas.microsoft.com/office/drawing/2014/main" id="{1062BE25-F3AE-466A-A0EE-A3E966120720}"/>
                      </a:ext>
                    </a:extLst>
                  </p:cNvPr>
                  <p:cNvSpPr txBox="1"/>
                  <p:nvPr/>
                </p:nvSpPr>
                <p:spPr>
                  <a:xfrm>
                    <a:off x="6530457" y="4861993"/>
                    <a:ext cx="5159162" cy="72686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GB" sz="14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GB" sz="1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GB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GB" sz="14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  <m:sup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den>
                          </m:f>
                          <m:r>
                            <a:rPr lang="en-GB" sz="1400" i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1400" i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𝑛h</m:t>
                              </m:r>
                              <m:r>
                                <a:rPr lang="en-GB" sz="1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𝑘h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sz="1400" i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𝑛𝑤</m:t>
                                  </m:r>
                                  <m:r>
                                    <a:rPr lang="en-GB" sz="1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𝑘𝑤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GB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GB" sz="1400" i="0">
                                          <a:latin typeface="Cambria Math" panose="02040503050406030204" pitchFamily="18" charset="0"/>
                                        </a:rPr>
                                        <m:t>ⅈ,</m:t>
                                      </m:r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bSup>
                                  <m:r>
                                    <a:rPr lang="en-GB" sz="1400" i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bSup>
                                    <m:sSubSupPr>
                                      <m:ctrlPr>
                                        <a:rPr lang="en-GB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GB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GB" sz="1400" i="0">
                                              <a:latin typeface="Cambria Math" panose="02040503050406030204" pitchFamily="18" charset="0"/>
                                            </a:rPr>
                                            <m:t>′′</m:t>
                                          </m:r>
                                        </m:sup>
                                      </m:sSup>
                                      <m:r>
                                        <a:rPr lang="en-GB" sz="14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GB" sz="140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GB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p>
                                          <m:r>
                                            <a:rPr lang="en-GB" sz="1400" i="0">
                                              <a:latin typeface="Cambria Math" panose="02040503050406030204" pitchFamily="18" charset="0"/>
                                            </a:rPr>
                                            <m:t>′′</m:t>
                                          </m:r>
                                        </m:sup>
                                      </m:sSup>
                                      <m:r>
                                        <a:rPr lang="en-GB" sz="14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GB" sz="1400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oMath>
                      </m:oMathPara>
                    </a14:m>
                    <a:endParaRPr lang="en-GB" sz="1400" dirty="0"/>
                  </a:p>
                </p:txBody>
              </p:sp>
            </mc:Choice>
            <mc:Fallback xmlns="">
              <p:sp>
                <p:nvSpPr>
                  <p:cNvPr id="37" name="CasellaDiTesto 36">
                    <a:extLst>
                      <a:ext uri="{FF2B5EF4-FFF2-40B4-BE49-F238E27FC236}">
                        <a16:creationId xmlns:a16="http://schemas.microsoft.com/office/drawing/2014/main" id="{3014D9DC-EE97-4EE7-A2EB-7E3A370EEB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0457" y="4861993"/>
                    <a:ext cx="5159162" cy="72686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CasellaDiTesto 9">
                    <a:extLst>
                      <a:ext uri="{FF2B5EF4-FFF2-40B4-BE49-F238E27FC236}">
                        <a16:creationId xmlns:a16="http://schemas.microsoft.com/office/drawing/2014/main" id="{926EA9B6-E5E1-4121-BF54-A0C2511BAD6D}"/>
                      </a:ext>
                    </a:extLst>
                  </p:cNvPr>
                  <p:cNvSpPr txBox="1"/>
                  <p:nvPr/>
                </p:nvSpPr>
                <p:spPr>
                  <a:xfrm>
                    <a:off x="7246852" y="5620125"/>
                    <a:ext cx="5159162" cy="5797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GB" sz="14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GB" sz="1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GB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GB" sz="14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  <m:sup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den>
                          </m:f>
                          <m:r>
                            <a:rPr lang="en-GB" sz="1400" i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GB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GB" sz="1400" i="0">
                                  <a:latin typeface="Cambria Math" panose="02040503050406030204" pitchFamily="18" charset="0"/>
                                </a:rPr>
                                <m:t>ⅈ,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GB" sz="14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⨂</m:t>
                          </m:r>
                          <m:sSubSup>
                            <m:sSubSupPr>
                              <m:ctrlPr>
                                <a:rPr lang="en-GB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GB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GB" sz="1400"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  <m:r>
                                <a:rPr lang="en-GB" sz="14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1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GB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GB" sz="1400"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  <m:r>
                                <a:rPr lang="en-GB" sz="14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GB" sz="14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GB" sz="14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𝑟𝑜</m:t>
                          </m:r>
                          <m:sSub>
                            <m:sSubPr>
                              <m:ctrlPr>
                                <a:rPr lang="en-GB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1400" i="0">
                                  <a:latin typeface="Cambria Math" panose="02040503050406030204" pitchFamily="18" charset="0"/>
                                </a:rPr>
                                <m:t>180°</m:t>
                              </m:r>
                            </m:sub>
                          </m:sSub>
                          <m:d>
                            <m:dPr>
                              <m:begChr m:val="{"/>
                              <m:endChr m:val="}"/>
                              <m:ctrlPr>
                                <a:rPr lang="en-GB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GB" sz="1400" i="0">
                                      <a:latin typeface="Cambria Math" panose="02040503050406030204" pitchFamily="18" charset="0"/>
                                    </a:rPr>
                                    <m:t>ⅈ,</m:t>
                                  </m:r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d>
                          <m:r>
                            <a:rPr lang="en-GB" sz="1400" i="0">
                              <a:latin typeface="Cambria Math" panose="02040503050406030204" pitchFamily="18" charset="0"/>
                            </a:rPr>
                            <m:t>∗</m:t>
                          </m:r>
                          <m:sSubSup>
                            <m:sSubSupPr>
                              <m:ctrlPr>
                                <a:rPr lang="en-GB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GB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GB" sz="1400" i="0"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  <m:r>
                                <a:rPr lang="en-GB" sz="1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14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GB" sz="1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GB" sz="1400" i="0"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  <m:r>
                                <a:rPr lang="en-GB" sz="1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GB" sz="14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oMath>
                      </m:oMathPara>
                    </a14:m>
                    <a:endParaRPr lang="en-GB" sz="1400" dirty="0"/>
                  </a:p>
                </p:txBody>
              </p:sp>
            </mc:Choice>
            <mc:Fallback xmlns="">
              <p:sp>
                <p:nvSpPr>
                  <p:cNvPr id="40" name="CasellaDiTesto 39">
                    <a:extLst>
                      <a:ext uri="{FF2B5EF4-FFF2-40B4-BE49-F238E27FC236}">
                        <a16:creationId xmlns:a16="http://schemas.microsoft.com/office/drawing/2014/main" id="{82BEB40C-BE2C-45D9-86EE-1D9CB14BAE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46852" y="5620125"/>
                    <a:ext cx="5159162" cy="57971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C098664C-B57E-4069-806C-50C8A6088691}"/>
                      </a:ext>
                    </a:extLst>
                  </p:cNvPr>
                  <p:cNvSpPr txBox="1"/>
                  <p:nvPr/>
                </p:nvSpPr>
                <p:spPr>
                  <a:xfrm>
                    <a:off x="6853544" y="716453"/>
                    <a:ext cx="3856135" cy="72718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GB" b="1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GB" b="1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sub>
                            <m:sup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sup>
                          </m:sSubSup>
                          <m:r>
                            <a:rPr lang="en-GB" b="1" i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GB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GB" b="1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sub>
                            <m:sup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sup>
                          </m:sSubSup>
                          <m:r>
                            <a:rPr lang="en-GB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  <m:f>
                            <m:fPr>
                              <m:ctrlPr>
                                <a:rPr lang="en-GB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𝛛</m:t>
                              </m:r>
                              <m:r>
                                <a:rPr lang="en-GB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num>
                            <m:den>
                              <m:r>
                                <a:rPr lang="en-GB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𝛛</m:t>
                              </m:r>
                              <m:sSubSup>
                                <m:sSubSupPr>
                                  <m:ctrlPr>
                                    <a:rPr lang="en-GB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GB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  <m:r>
                                    <a:rPr lang="en-GB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sub>
                                <m:sup>
                                  <m:r>
                                    <a:rPr lang="en-GB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sup>
                              </m:sSubSup>
                            </m:den>
                          </m:f>
                        </m:oMath>
                      </m:oMathPara>
                    </a14:m>
                    <a:endParaRPr lang="en-GB" b="1" dirty="0"/>
                  </a:p>
                </p:txBody>
              </p:sp>
            </mc:Choice>
            <mc:Fallback xmlns="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C098664C-B57E-4069-806C-50C8A60886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3544" y="716453"/>
                    <a:ext cx="3856135" cy="72718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Parentesi graffa chiusa 12">
              <a:extLst>
                <a:ext uri="{FF2B5EF4-FFF2-40B4-BE49-F238E27FC236}">
                  <a16:creationId xmlns:a16="http://schemas.microsoft.com/office/drawing/2014/main" id="{98CA2922-E0CE-412A-B2AC-DA154C2E59A3}"/>
                </a:ext>
              </a:extLst>
            </p:cNvPr>
            <p:cNvSpPr/>
            <p:nvPr/>
          </p:nvSpPr>
          <p:spPr>
            <a:xfrm>
              <a:off x="7354980" y="432402"/>
              <a:ext cx="914781" cy="6072187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920D4C78-2A0A-4971-87D4-4D079542C39A}"/>
                </a:ext>
              </a:extLst>
            </p:cNvPr>
            <p:cNvSpPr txBox="1"/>
            <p:nvPr/>
          </p:nvSpPr>
          <p:spPr>
            <a:xfrm>
              <a:off x="8269761" y="3026983"/>
              <a:ext cx="362859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b="1" dirty="0" err="1">
                  <a:solidFill>
                    <a:schemeClr val="accent1">
                      <a:lumMod val="75000"/>
                    </a:schemeClr>
                  </a:solidFill>
                </a:rPr>
                <a:t>Backpropagation</a:t>
              </a:r>
              <a:r>
                <a:rPr lang="it-IT" sz="2000" b="1" dirty="0">
                  <a:solidFill>
                    <a:schemeClr val="accent1">
                      <a:lumMod val="75000"/>
                    </a:schemeClr>
                  </a:solidFill>
                </a:rPr>
                <a:t>:</a:t>
              </a:r>
            </a:p>
            <a:p>
              <a:pPr algn="ctr"/>
              <a:r>
                <a:rPr lang="it-IT" sz="2000" b="1" dirty="0">
                  <a:solidFill>
                    <a:schemeClr val="accent1">
                      <a:lumMod val="75000"/>
                    </a:schemeClr>
                  </a:solidFill>
                </a:rPr>
                <a:t>Online </a:t>
              </a:r>
              <a:r>
                <a:rPr lang="it-IT" sz="2000" b="1" dirty="0" err="1">
                  <a:solidFill>
                    <a:schemeClr val="accent1">
                      <a:lumMod val="75000"/>
                    </a:schemeClr>
                  </a:solidFill>
                </a:rPr>
                <a:t>Gradient</a:t>
              </a:r>
              <a:r>
                <a:rPr lang="it-IT" sz="2000" b="1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it-IT" sz="2000" b="1" dirty="0" err="1">
                  <a:solidFill>
                    <a:schemeClr val="accent1">
                      <a:lumMod val="75000"/>
                    </a:schemeClr>
                  </a:solidFill>
                </a:rPr>
                <a:t>Descent</a:t>
              </a:r>
              <a:endParaRPr lang="it-IT" sz="2000" b="1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pPr algn="ctr"/>
              <a:r>
                <a:rPr lang="it-IT" sz="2000" b="1" dirty="0">
                  <a:solidFill>
                    <a:schemeClr val="accent1">
                      <a:lumMod val="75000"/>
                    </a:schemeClr>
                  </a:solidFill>
                </a:rPr>
                <a:t>Per reti </a:t>
              </a:r>
              <a:r>
                <a:rPr lang="it-IT" sz="2000" b="1" dirty="0" err="1">
                  <a:solidFill>
                    <a:schemeClr val="accent1">
                      <a:lumMod val="75000"/>
                    </a:schemeClr>
                  </a:solidFill>
                </a:rPr>
                <a:t>Convoluzionali</a:t>
              </a:r>
              <a:endParaRPr lang="en-GB" sz="20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4841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ccia a pentagono 20">
            <a:extLst>
              <a:ext uri="{FF2B5EF4-FFF2-40B4-BE49-F238E27FC236}">
                <a16:creationId xmlns:a16="http://schemas.microsoft.com/office/drawing/2014/main" id="{4A886AA3-A9D0-407D-A390-1FEEC7FE93D2}"/>
              </a:ext>
            </a:extLst>
          </p:cNvPr>
          <p:cNvSpPr/>
          <p:nvPr/>
        </p:nvSpPr>
        <p:spPr>
          <a:xfrm>
            <a:off x="7610491" y="1624416"/>
            <a:ext cx="4249863" cy="3676362"/>
          </a:xfrm>
          <a:prstGeom prst="homePlate">
            <a:avLst>
              <a:gd name="adj" fmla="val 12994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ccia a pentagono 17">
            <a:extLst>
              <a:ext uri="{FF2B5EF4-FFF2-40B4-BE49-F238E27FC236}">
                <a16:creationId xmlns:a16="http://schemas.microsoft.com/office/drawing/2014/main" id="{FD88371C-CCCA-4932-A22B-A8771438B1BB}"/>
              </a:ext>
            </a:extLst>
          </p:cNvPr>
          <p:cNvSpPr/>
          <p:nvPr/>
        </p:nvSpPr>
        <p:spPr>
          <a:xfrm>
            <a:off x="3912637" y="1624843"/>
            <a:ext cx="4477387" cy="3676362"/>
          </a:xfrm>
          <a:prstGeom prst="homePlate">
            <a:avLst>
              <a:gd name="adj" fmla="val 12994"/>
            </a:avLst>
          </a:prstGeom>
          <a:solidFill>
            <a:srgbClr val="4370C0"/>
          </a:solidFill>
          <a:ln w="28575">
            <a:solidFill>
              <a:srgbClr val="247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101DA8B-CF62-42D8-B439-46C816300B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273" b="25933"/>
          <a:stretch/>
        </p:blipFill>
        <p:spPr>
          <a:xfrm>
            <a:off x="8643071" y="2266510"/>
            <a:ext cx="2817398" cy="801394"/>
          </a:xfrm>
          <a:prstGeom prst="rect">
            <a:avLst/>
          </a:prstGeom>
        </p:spPr>
      </p:pic>
      <p:sp>
        <p:nvSpPr>
          <p:cNvPr id="10" name="Freccia a pentagono 9">
            <a:extLst>
              <a:ext uri="{FF2B5EF4-FFF2-40B4-BE49-F238E27FC236}">
                <a16:creationId xmlns:a16="http://schemas.microsoft.com/office/drawing/2014/main" id="{A478CAD6-A255-45BE-B186-71C885058297}"/>
              </a:ext>
            </a:extLst>
          </p:cNvPr>
          <p:cNvSpPr/>
          <p:nvPr/>
        </p:nvSpPr>
        <p:spPr>
          <a:xfrm>
            <a:off x="413783" y="1624843"/>
            <a:ext cx="4162100" cy="3676362"/>
          </a:xfrm>
          <a:prstGeom prst="homePlate">
            <a:avLst>
              <a:gd name="adj" fmla="val 12994"/>
            </a:avLst>
          </a:prstGeom>
          <a:gradFill flip="none" rotWithShape="1">
            <a:gsLst>
              <a:gs pos="0">
                <a:srgbClr val="2C4F8D">
                  <a:shade val="30000"/>
                  <a:satMod val="115000"/>
                </a:srgbClr>
              </a:gs>
              <a:gs pos="50000">
                <a:srgbClr val="2C4F8D">
                  <a:shade val="67500"/>
                  <a:satMod val="115000"/>
                </a:srgbClr>
              </a:gs>
              <a:gs pos="100000">
                <a:srgbClr val="2C4F8D">
                  <a:shade val="100000"/>
                  <a:satMod val="115000"/>
                </a:srgbClr>
              </a:gs>
            </a:gsLst>
            <a:lin ang="0" scaled="1"/>
            <a:tileRect/>
          </a:gra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82373F0-6839-45F3-9EAC-73DE69891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783" y="355072"/>
            <a:ext cx="5814240" cy="792457"/>
          </a:xfrm>
        </p:spPr>
        <p:txBody>
          <a:bodyPr anchor="b">
            <a:normAutofit/>
          </a:bodyPr>
          <a:lstStyle/>
          <a:p>
            <a:r>
              <a:rPr lang="it-IT" sz="4000" b="1" dirty="0" err="1"/>
              <a:t>Iperparametri</a:t>
            </a:r>
            <a:r>
              <a:rPr lang="it-IT" sz="4000" b="1" dirty="0"/>
              <a:t> e strumenti</a:t>
            </a:r>
            <a:endParaRPr lang="en-GB" sz="4000" b="1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94E89F-7663-412F-AD25-BBA57C7F9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8930" y="1657207"/>
            <a:ext cx="2699829" cy="3676362"/>
          </a:xfrm>
          <a:noFill/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it-IT" sz="2000" b="1" dirty="0">
                <a:solidFill>
                  <a:schemeClr val="bg1"/>
                </a:solidFill>
              </a:rPr>
              <a:t>Addestramento:</a:t>
            </a:r>
          </a:p>
          <a:p>
            <a:pPr>
              <a:lnSpc>
                <a:spcPct val="150000"/>
              </a:lnSpc>
            </a:pPr>
            <a:r>
              <a:rPr lang="it-IT" sz="2000" dirty="0">
                <a:solidFill>
                  <a:schemeClr val="bg1"/>
                </a:solidFill>
              </a:rPr>
              <a:t>Ottimizzatore;</a:t>
            </a:r>
          </a:p>
          <a:p>
            <a:pPr>
              <a:lnSpc>
                <a:spcPct val="150000"/>
              </a:lnSpc>
            </a:pPr>
            <a:r>
              <a:rPr lang="it-IT" sz="2000" dirty="0">
                <a:solidFill>
                  <a:schemeClr val="bg1"/>
                </a:solidFill>
              </a:rPr>
              <a:t>Learning Rate;</a:t>
            </a:r>
          </a:p>
          <a:p>
            <a:pPr>
              <a:lnSpc>
                <a:spcPct val="150000"/>
              </a:lnSpc>
            </a:pPr>
            <a:r>
              <a:rPr lang="it-IT" sz="2000" dirty="0" err="1">
                <a:solidFill>
                  <a:schemeClr val="bg1"/>
                </a:solidFill>
              </a:rPr>
              <a:t>Momentum</a:t>
            </a:r>
            <a:r>
              <a:rPr lang="it-IT" sz="2000" dirty="0">
                <a:solidFill>
                  <a:schemeClr val="bg1"/>
                </a:solidFill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it-IT" sz="2000" dirty="0">
                <a:solidFill>
                  <a:schemeClr val="bg1"/>
                </a:solidFill>
              </a:rPr>
              <a:t>Dropout;</a:t>
            </a:r>
          </a:p>
          <a:p>
            <a:pPr>
              <a:lnSpc>
                <a:spcPct val="150000"/>
              </a:lnSpc>
            </a:pPr>
            <a:r>
              <a:rPr lang="it-IT" sz="2000" dirty="0" err="1">
                <a:solidFill>
                  <a:schemeClr val="bg1"/>
                </a:solidFill>
              </a:rPr>
              <a:t>Batchsize</a:t>
            </a:r>
            <a:r>
              <a:rPr lang="it-IT" sz="2000" dirty="0">
                <a:solidFill>
                  <a:schemeClr val="bg1"/>
                </a:solidFill>
              </a:rPr>
              <a:t> …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66000">
                <a:srgbClr val="000000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6400800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35968864-AF82-4A0A-9588-23965D16ED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5" t="13973"/>
          <a:stretch/>
        </p:blipFill>
        <p:spPr>
          <a:xfrm>
            <a:off x="8901934" y="3134900"/>
            <a:ext cx="2310323" cy="182134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64B3CFD7-8F54-4DED-A4E5-E8DD43220BDB}"/>
              </a:ext>
            </a:extLst>
          </p:cNvPr>
          <p:cNvSpPr txBox="1"/>
          <p:nvPr/>
        </p:nvSpPr>
        <p:spPr>
          <a:xfrm>
            <a:off x="665558" y="1755451"/>
            <a:ext cx="3705225" cy="2758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400" b="1" dirty="0">
                <a:solidFill>
                  <a:schemeClr val="bg1"/>
                </a:solidFill>
              </a:rPr>
              <a:t>Modello: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Profondità e Dimensioni;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Funzioni di Attivazione;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Classificatore.</a:t>
            </a:r>
          </a:p>
        </p:txBody>
      </p:sp>
    </p:spTree>
    <p:extLst>
      <p:ext uri="{BB962C8B-B14F-4D97-AF65-F5344CB8AC3E}">
        <p14:creationId xmlns:p14="http://schemas.microsoft.com/office/powerpoint/2010/main" val="2415707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6CAE5144-BFC4-4EC5-B34A-8E18243E8AD1}"/>
              </a:ext>
            </a:extLst>
          </p:cNvPr>
          <p:cNvSpPr/>
          <p:nvPr/>
        </p:nvSpPr>
        <p:spPr>
          <a:xfrm>
            <a:off x="0" y="0"/>
            <a:ext cx="12191997" cy="900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5D1AD93-7C3B-435C-8547-32A17D327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163" y="2652852"/>
            <a:ext cx="2613037" cy="360418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A47AF92-6768-447F-AF0E-F7220B91D344}"/>
              </a:ext>
            </a:extLst>
          </p:cNvPr>
          <p:cNvSpPr txBox="1"/>
          <p:nvPr/>
        </p:nvSpPr>
        <p:spPr>
          <a:xfrm>
            <a:off x="1" y="115701"/>
            <a:ext cx="631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bg1"/>
                </a:solidFill>
              </a:rPr>
              <a:t>TRAINING SQUEEZENET</a:t>
            </a:r>
            <a:endParaRPr lang="en-GB" sz="3200" dirty="0">
              <a:solidFill>
                <a:schemeClr val="bg1"/>
              </a:solidFill>
            </a:endParaRP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9F11AE4B-E860-4C14-B637-27DA2F1E413F}"/>
              </a:ext>
            </a:extLst>
          </p:cNvPr>
          <p:cNvGrpSpPr/>
          <p:nvPr/>
        </p:nvGrpSpPr>
        <p:grpSpPr>
          <a:xfrm>
            <a:off x="8732718" y="2654623"/>
            <a:ext cx="2533516" cy="3602416"/>
            <a:chOff x="8155612" y="1109333"/>
            <a:chExt cx="3872442" cy="5506240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2F07EAC7-4BFE-4ABB-A82B-2610DCC53646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>
            <a:xfrm>
              <a:off x="8155613" y="1109333"/>
              <a:ext cx="3872441" cy="2804650"/>
            </a:xfrm>
            <a:prstGeom prst="rect">
              <a:avLst/>
            </a:prstGeom>
          </p:spPr>
        </p:pic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0962A0E2-9C04-48C8-8BDD-97659201180C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262" r="-1"/>
            <a:stretch/>
          </p:blipFill>
          <p:spPr>
            <a:xfrm>
              <a:off x="8155612" y="3810923"/>
              <a:ext cx="3774715" cy="2804650"/>
            </a:xfrm>
            <a:prstGeom prst="rect">
              <a:avLst/>
            </a:prstGeom>
          </p:spPr>
        </p:pic>
      </p:grpSp>
      <p:pic>
        <p:nvPicPr>
          <p:cNvPr id="20" name="Immagine 19">
            <a:extLst>
              <a:ext uri="{FF2B5EF4-FFF2-40B4-BE49-F238E27FC236}">
                <a16:creationId xmlns:a16="http://schemas.microsoft.com/office/drawing/2014/main" id="{8AE22BA1-F455-4060-933C-8D5342C96E57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753" b="-6216"/>
          <a:stretch/>
        </p:blipFill>
        <p:spPr bwMode="auto">
          <a:xfrm rot="5400000">
            <a:off x="5057641" y="3030986"/>
            <a:ext cx="5106939" cy="141082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61DBCF01-FD0F-47AE-B9BD-DEDC7F798F30}"/>
              </a:ext>
            </a:extLst>
          </p:cNvPr>
          <p:cNvCxnSpPr>
            <a:cxnSpLocks/>
          </p:cNvCxnSpPr>
          <p:nvPr/>
        </p:nvCxnSpPr>
        <p:spPr>
          <a:xfrm>
            <a:off x="6319520" y="1331787"/>
            <a:ext cx="0" cy="495808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F261308-AE3A-4618-A60B-4E665926D14D}"/>
              </a:ext>
            </a:extLst>
          </p:cNvPr>
          <p:cNvSpPr txBox="1"/>
          <p:nvPr/>
        </p:nvSpPr>
        <p:spPr>
          <a:xfrm>
            <a:off x="6319520" y="119092"/>
            <a:ext cx="5872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bg1"/>
                </a:solidFill>
              </a:rPr>
              <a:t>TRAINING VGG16</a:t>
            </a:r>
            <a:endParaRPr lang="en-GB" sz="3200" dirty="0">
              <a:solidFill>
                <a:schemeClr val="bg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128B5C0-0021-4BDD-9115-CCC943055A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6"/>
          <a:stretch/>
        </p:blipFill>
        <p:spPr>
          <a:xfrm rot="5400000">
            <a:off x="-1397050" y="3141505"/>
            <a:ext cx="5007436" cy="132235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D6D220D-268A-4DA4-921C-999BA3A49759}"/>
              </a:ext>
            </a:extLst>
          </p:cNvPr>
          <p:cNvSpPr txBox="1"/>
          <p:nvPr/>
        </p:nvSpPr>
        <p:spPr>
          <a:xfrm>
            <a:off x="1991365" y="1082954"/>
            <a:ext cx="4104633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Ottimizzazione dimensioni dei filtri;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Importanza del </a:t>
            </a:r>
            <a:r>
              <a:rPr lang="it-IT" b="1" dirty="0" err="1"/>
              <a:t>Batchsize</a:t>
            </a:r>
            <a:r>
              <a:rPr lang="it-IT" dirty="0"/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Classificatore: </a:t>
            </a:r>
            <a:r>
              <a:rPr lang="it-IT" b="1" dirty="0"/>
              <a:t>Global </a:t>
            </a:r>
            <a:r>
              <a:rPr lang="it-IT" b="1" dirty="0" err="1"/>
              <a:t>Average</a:t>
            </a:r>
            <a:r>
              <a:rPr lang="it-IT" b="1" dirty="0"/>
              <a:t> Pooling</a:t>
            </a:r>
            <a:r>
              <a:rPr lang="it-IT" dirty="0"/>
              <a:t>.</a:t>
            </a:r>
            <a:endParaRPr lang="en-GB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550C528-C49C-4F3A-A4A1-2855298C900E}"/>
              </a:ext>
            </a:extLst>
          </p:cNvPr>
          <p:cNvSpPr txBox="1"/>
          <p:nvPr/>
        </p:nvSpPr>
        <p:spPr>
          <a:xfrm>
            <a:off x="8732719" y="1034112"/>
            <a:ext cx="253351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/>
              <a:t>ConvNet</a:t>
            </a:r>
            <a:r>
              <a:rPr lang="it-IT" dirty="0"/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Leggero </a:t>
            </a:r>
            <a:r>
              <a:rPr lang="it-IT" b="1" dirty="0" err="1"/>
              <a:t>Overfitting</a:t>
            </a:r>
            <a:r>
              <a:rPr lang="it-IT" dirty="0"/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/>
              <a:t>Data </a:t>
            </a:r>
            <a:r>
              <a:rPr lang="it-IT" b="1" dirty="0" err="1"/>
              <a:t>Augmentation</a:t>
            </a:r>
            <a:r>
              <a:rPr lang="it-IT" dirty="0"/>
              <a:t>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6041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204959C-3744-4F7B-AF2E-220AB99DE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9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solidFill>
                  <a:schemeClr val="accent1">
                    <a:lumMod val="75000"/>
                  </a:schemeClr>
                </a:solidFill>
              </a:rPr>
              <a:t>Transfer Learning e Fine Tuning</a:t>
            </a:r>
            <a:endParaRPr lang="en-GB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F27C7CA4-59BF-4DBD-9FB0-C0FD81EB6E68}"/>
              </a:ext>
            </a:extLst>
          </p:cNvPr>
          <p:cNvGrpSpPr/>
          <p:nvPr/>
        </p:nvGrpSpPr>
        <p:grpSpPr>
          <a:xfrm>
            <a:off x="2571166" y="1066105"/>
            <a:ext cx="7049669" cy="4725789"/>
            <a:chOff x="0" y="0"/>
            <a:chExt cx="5569585" cy="3733800"/>
          </a:xfrm>
        </p:grpSpPr>
        <p:sp>
          <p:nvSpPr>
            <p:cNvPr id="5" name="Casella di testo 6">
              <a:extLst>
                <a:ext uri="{FF2B5EF4-FFF2-40B4-BE49-F238E27FC236}">
                  <a16:creationId xmlns:a16="http://schemas.microsoft.com/office/drawing/2014/main" id="{DECB9C30-3DB5-46C6-81A2-12BB57785908}"/>
                </a:ext>
              </a:extLst>
            </p:cNvPr>
            <p:cNvSpPr txBox="1"/>
            <p:nvPr/>
          </p:nvSpPr>
          <p:spPr>
            <a:xfrm>
              <a:off x="4130040" y="3489960"/>
              <a:ext cx="358140" cy="243840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>
                <a:lnSpc>
                  <a:spcPct val="97000"/>
                </a:lnSpc>
                <a:spcAft>
                  <a:spcPts val="800"/>
                </a:spcAft>
              </a:pPr>
              <a:r>
                <a:rPr lang="it-IT" sz="13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(b)</a:t>
              </a:r>
              <a:endParaRPr lang="en-GB" sz="13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B1B15EF8-04B8-4875-9A34-CEA843857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5620" y="0"/>
              <a:ext cx="2513965" cy="3467100"/>
            </a:xfrm>
            <a:prstGeom prst="rect">
              <a:avLst/>
            </a:prstGeom>
          </p:spPr>
        </p:pic>
        <p:sp>
          <p:nvSpPr>
            <p:cNvPr id="7" name="Casella di testo 12">
              <a:extLst>
                <a:ext uri="{FF2B5EF4-FFF2-40B4-BE49-F238E27FC236}">
                  <a16:creationId xmlns:a16="http://schemas.microsoft.com/office/drawing/2014/main" id="{0E11BB2D-1BDB-4D3D-BE8C-E718B47F3CCF}"/>
                </a:ext>
              </a:extLst>
            </p:cNvPr>
            <p:cNvSpPr txBox="1"/>
            <p:nvPr/>
          </p:nvSpPr>
          <p:spPr>
            <a:xfrm>
              <a:off x="1173480" y="3489960"/>
              <a:ext cx="358140" cy="243840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>
                <a:lnSpc>
                  <a:spcPct val="97000"/>
                </a:lnSpc>
                <a:spcAft>
                  <a:spcPts val="800"/>
                </a:spcAft>
              </a:pPr>
              <a:r>
                <a:rPr lang="it-IT" sz="13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(a)</a:t>
              </a:r>
              <a:endParaRPr lang="en-GB" sz="13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B30FAACB-438C-4DEE-8BFD-318318ED82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50"/>
            <a:stretch/>
          </p:blipFill>
          <p:spPr>
            <a:xfrm>
              <a:off x="0" y="0"/>
              <a:ext cx="2705100" cy="3482340"/>
            </a:xfrm>
            <a:prstGeom prst="rect">
              <a:avLst/>
            </a:prstGeom>
          </p:spPr>
        </p:pic>
      </p:grpSp>
      <p:sp>
        <p:nvSpPr>
          <p:cNvPr id="14" name="Casella di testo 53">
            <a:extLst>
              <a:ext uri="{FF2B5EF4-FFF2-40B4-BE49-F238E27FC236}">
                <a16:creationId xmlns:a16="http://schemas.microsoft.com/office/drawing/2014/main" id="{265195DA-949C-4B53-B2B5-FA6D853B2A4F}"/>
              </a:ext>
            </a:extLst>
          </p:cNvPr>
          <p:cNvSpPr txBox="1"/>
          <p:nvPr/>
        </p:nvSpPr>
        <p:spPr>
          <a:xfrm>
            <a:off x="1979086" y="6030367"/>
            <a:ext cx="8233828" cy="307777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1000"/>
              </a:spcAft>
            </a:pPr>
            <a:r>
              <a:rPr lang="it-IT" sz="2000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(a) Squeeze16 priva di inizializzazione 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VS</a:t>
            </a:r>
            <a:r>
              <a:rPr lang="it-IT" sz="2000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(b) Squeeze16 con Transfer Learning.</a:t>
            </a:r>
            <a:endParaRPr lang="en-GB" sz="2000" dirty="0">
              <a:solidFill>
                <a:srgbClr val="44546A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7205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1942</TotalTime>
  <Words>422</Words>
  <Application>Microsoft Office PowerPoint</Application>
  <PresentationFormat>Widescreen</PresentationFormat>
  <Paragraphs>135</Paragraphs>
  <Slides>16</Slides>
  <Notes>0</Notes>
  <HiddenSlides>1</HiddenSlides>
  <MMClips>5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4" baseType="lpstr">
      <vt:lpstr>-apple-system</vt:lpstr>
      <vt:lpstr>Arial</vt:lpstr>
      <vt:lpstr>Calibri</vt:lpstr>
      <vt:lpstr>Calibri Light</vt:lpstr>
      <vt:lpstr>Cambria Math</vt:lpstr>
      <vt:lpstr>Helvetica</vt:lpstr>
      <vt:lpstr>Times New Roman</vt:lpstr>
      <vt:lpstr>Tema di Office</vt:lpstr>
      <vt:lpstr>Studio, Sviluppo e Applicazione di una rete neurale convoluzionale per il riconoscimento di cifre numeriche tramite gesti</vt:lpstr>
      <vt:lpstr>     Deep Supervised Learning</vt:lpstr>
      <vt:lpstr>Presentazione standard di PowerPoint</vt:lpstr>
      <vt:lpstr>   Reti Neurali Convoluzionali</vt:lpstr>
      <vt:lpstr>Training: Backpropagation con Gradient Descent</vt:lpstr>
      <vt:lpstr>Presentazione standard di PowerPoint</vt:lpstr>
      <vt:lpstr>Iperparametri e strumenti</vt:lpstr>
      <vt:lpstr>Presentazione standard di PowerPoint</vt:lpstr>
      <vt:lpstr>Transfer Learning e Fine Tuning</vt:lpstr>
      <vt:lpstr>       Training Mobilenet</vt:lpstr>
      <vt:lpstr>Risultati Ottenuti</vt:lpstr>
      <vt:lpstr>Applicazione PC</vt:lpstr>
      <vt:lpstr>Presentazione standard di PowerPoint</vt:lpstr>
      <vt:lpstr>Applicazione Microcontrollore</vt:lpstr>
      <vt:lpstr>  Applicazione microcontrollore: traiettoria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Matteo Ambrosini - matteo.ambrosini5@studio.unibo.it</dc:creator>
  <cp:lastModifiedBy>Matteo Ambrosini - matteo.ambrosini5@studio.unibo.it</cp:lastModifiedBy>
  <cp:revision>152</cp:revision>
  <dcterms:created xsi:type="dcterms:W3CDTF">2021-09-12T15:04:48Z</dcterms:created>
  <dcterms:modified xsi:type="dcterms:W3CDTF">2021-10-07T07:20:43Z</dcterms:modified>
</cp:coreProperties>
</file>